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4"/>
  </p:notesMasterIdLst>
  <p:sldIdLst>
    <p:sldId id="256" r:id="rId2"/>
    <p:sldId id="277" r:id="rId3"/>
    <p:sldId id="257" r:id="rId4"/>
    <p:sldId id="258" r:id="rId5"/>
    <p:sldId id="273" r:id="rId6"/>
    <p:sldId id="276" r:id="rId7"/>
    <p:sldId id="270" r:id="rId8"/>
    <p:sldId id="271" r:id="rId9"/>
    <p:sldId id="259" r:id="rId10"/>
    <p:sldId id="262" r:id="rId11"/>
    <p:sldId id="263" r:id="rId12"/>
    <p:sldId id="264" r:id="rId13"/>
    <p:sldId id="269" r:id="rId14"/>
    <p:sldId id="260" r:id="rId15"/>
    <p:sldId id="265" r:id="rId16"/>
    <p:sldId id="261" r:id="rId17"/>
    <p:sldId id="272" r:id="rId18"/>
    <p:sldId id="266" r:id="rId19"/>
    <p:sldId id="267" r:id="rId20"/>
    <p:sldId id="268" r:id="rId21"/>
    <p:sldId id="275" r:id="rId22"/>
    <p:sldId id="274" r:id="rId2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97AC4F7-68E9-4F5E-B54D-9E99A4C6714C}" v="82" dt="2024-08-22T16:36:57.29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97" autoAdjust="0"/>
    <p:restoredTop sz="94660"/>
  </p:normalViewPr>
  <p:slideViewPr>
    <p:cSldViewPr snapToGrid="0">
      <p:cViewPr varScale="1">
        <p:scale>
          <a:sx n="70" d="100"/>
          <a:sy n="70" d="100"/>
        </p:scale>
        <p:origin x="600" y="4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Relationship Id="rId30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al Rabb" userId="3edf06299a4717ec" providerId="LiveId" clId="{307B3DBA-FC91-44F2-BE22-1FE654DAA938}"/>
    <pc:docChg chg="custSel addSld modSld">
      <pc:chgData name="Kal Rabb" userId="3edf06299a4717ec" providerId="LiveId" clId="{307B3DBA-FC91-44F2-BE22-1FE654DAA938}" dt="2023-07-06T15:33:43.830" v="1162"/>
      <pc:docMkLst>
        <pc:docMk/>
      </pc:docMkLst>
      <pc:sldChg chg="modSp mod">
        <pc:chgData name="Kal Rabb" userId="3edf06299a4717ec" providerId="LiveId" clId="{307B3DBA-FC91-44F2-BE22-1FE654DAA938}" dt="2023-07-05T13:20:37.740" v="511" actId="20577"/>
        <pc:sldMkLst>
          <pc:docMk/>
          <pc:sldMk cId="3458553374" sldId="258"/>
        </pc:sldMkLst>
        <pc:spChg chg="mod">
          <ac:chgData name="Kal Rabb" userId="3edf06299a4717ec" providerId="LiveId" clId="{307B3DBA-FC91-44F2-BE22-1FE654DAA938}" dt="2023-07-05T13:19:53.782" v="357" actId="20577"/>
          <ac:spMkLst>
            <pc:docMk/>
            <pc:sldMk cId="3458553374" sldId="258"/>
            <ac:spMk id="2" creationId="{4F9BBC90-FF7F-44C9-A6A5-241EE6D7D723}"/>
          </ac:spMkLst>
        </pc:spChg>
        <pc:spChg chg="mod">
          <ac:chgData name="Kal Rabb" userId="3edf06299a4717ec" providerId="LiveId" clId="{307B3DBA-FC91-44F2-BE22-1FE654DAA938}" dt="2023-07-05T13:20:37.740" v="511" actId="20577"/>
          <ac:spMkLst>
            <pc:docMk/>
            <pc:sldMk cId="3458553374" sldId="258"/>
            <ac:spMk id="3" creationId="{994AC2E9-3186-4B53-A7B6-BBB6072148C6}"/>
          </ac:spMkLst>
        </pc:spChg>
      </pc:sldChg>
      <pc:sldChg chg="modSp mod">
        <pc:chgData name="Kal Rabb" userId="3edf06299a4717ec" providerId="LiveId" clId="{307B3DBA-FC91-44F2-BE22-1FE654DAA938}" dt="2023-07-05T13:23:00.785" v="739" actId="313"/>
        <pc:sldMkLst>
          <pc:docMk/>
          <pc:sldMk cId="490743" sldId="266"/>
        </pc:sldMkLst>
        <pc:spChg chg="mod">
          <ac:chgData name="Kal Rabb" userId="3edf06299a4717ec" providerId="LiveId" clId="{307B3DBA-FC91-44F2-BE22-1FE654DAA938}" dt="2023-07-05T13:23:00.785" v="739" actId="313"/>
          <ac:spMkLst>
            <pc:docMk/>
            <pc:sldMk cId="490743" sldId="266"/>
            <ac:spMk id="3" creationId="{F0335C12-6BB5-46E9-94B4-2E3C9D2C7C52}"/>
          </ac:spMkLst>
        </pc:spChg>
      </pc:sldChg>
      <pc:sldChg chg="modSp mod">
        <pc:chgData name="Kal Rabb" userId="3edf06299a4717ec" providerId="LiveId" clId="{307B3DBA-FC91-44F2-BE22-1FE654DAA938}" dt="2023-07-05T13:23:44.742" v="812" actId="20577"/>
        <pc:sldMkLst>
          <pc:docMk/>
          <pc:sldMk cId="4012985865" sldId="268"/>
        </pc:sldMkLst>
        <pc:spChg chg="mod">
          <ac:chgData name="Kal Rabb" userId="3edf06299a4717ec" providerId="LiveId" clId="{307B3DBA-FC91-44F2-BE22-1FE654DAA938}" dt="2023-07-05T13:23:44.742" v="812" actId="20577"/>
          <ac:spMkLst>
            <pc:docMk/>
            <pc:sldMk cId="4012985865" sldId="268"/>
            <ac:spMk id="3" creationId="{D4E4BBD1-F46B-4816-A5B8-B48B83939285}"/>
          </ac:spMkLst>
        </pc:spChg>
      </pc:sldChg>
      <pc:sldChg chg="modSp mod">
        <pc:chgData name="Kal Rabb" userId="3edf06299a4717ec" providerId="LiveId" clId="{307B3DBA-FC91-44F2-BE22-1FE654DAA938}" dt="2023-07-05T13:21:16.517" v="589" actId="20577"/>
        <pc:sldMkLst>
          <pc:docMk/>
          <pc:sldMk cId="4010451121" sldId="271"/>
        </pc:sldMkLst>
        <pc:spChg chg="mod">
          <ac:chgData name="Kal Rabb" userId="3edf06299a4717ec" providerId="LiveId" clId="{307B3DBA-FC91-44F2-BE22-1FE654DAA938}" dt="2023-07-05T13:21:16.517" v="589" actId="20577"/>
          <ac:spMkLst>
            <pc:docMk/>
            <pc:sldMk cId="4010451121" sldId="271"/>
            <ac:spMk id="3" creationId="{3F918F01-8D32-F272-18B2-2A04955671C4}"/>
          </ac:spMkLst>
        </pc:spChg>
      </pc:sldChg>
      <pc:sldChg chg="modSp new mod modAnim">
        <pc:chgData name="Kal Rabb" userId="3edf06299a4717ec" providerId="LiveId" clId="{307B3DBA-FC91-44F2-BE22-1FE654DAA938}" dt="2023-05-31T19:17:42.825" v="344" actId="20577"/>
        <pc:sldMkLst>
          <pc:docMk/>
          <pc:sldMk cId="3729395091" sldId="273"/>
        </pc:sldMkLst>
        <pc:spChg chg="mod">
          <ac:chgData name="Kal Rabb" userId="3edf06299a4717ec" providerId="LiveId" clId="{307B3DBA-FC91-44F2-BE22-1FE654DAA938}" dt="2023-05-31T19:13:07.426" v="33" actId="20577"/>
          <ac:spMkLst>
            <pc:docMk/>
            <pc:sldMk cId="3729395091" sldId="273"/>
            <ac:spMk id="2" creationId="{481EB207-374B-C6CA-4782-CECE07394F60}"/>
          </ac:spMkLst>
        </pc:spChg>
        <pc:spChg chg="mod">
          <ac:chgData name="Kal Rabb" userId="3edf06299a4717ec" providerId="LiveId" clId="{307B3DBA-FC91-44F2-BE22-1FE654DAA938}" dt="2023-05-31T19:17:42.825" v="344" actId="20577"/>
          <ac:spMkLst>
            <pc:docMk/>
            <pc:sldMk cId="3729395091" sldId="273"/>
            <ac:spMk id="3" creationId="{82829D3C-5EAB-C028-021F-F931309026A0}"/>
          </ac:spMkLst>
        </pc:spChg>
      </pc:sldChg>
      <pc:sldChg chg="modSp new mod">
        <pc:chgData name="Kal Rabb" userId="3edf06299a4717ec" providerId="LiveId" clId="{307B3DBA-FC91-44F2-BE22-1FE654DAA938}" dt="2023-07-05T13:25:09.261" v="999" actId="313"/>
        <pc:sldMkLst>
          <pc:docMk/>
          <pc:sldMk cId="386579035" sldId="274"/>
        </pc:sldMkLst>
        <pc:spChg chg="mod">
          <ac:chgData name="Kal Rabb" userId="3edf06299a4717ec" providerId="LiveId" clId="{307B3DBA-FC91-44F2-BE22-1FE654DAA938}" dt="2023-07-05T13:23:57.646" v="848" actId="20577"/>
          <ac:spMkLst>
            <pc:docMk/>
            <pc:sldMk cId="386579035" sldId="274"/>
            <ac:spMk id="2" creationId="{7A5B5CE4-7814-948E-1945-DF7D7E839716}"/>
          </ac:spMkLst>
        </pc:spChg>
        <pc:spChg chg="mod">
          <ac:chgData name="Kal Rabb" userId="3edf06299a4717ec" providerId="LiveId" clId="{307B3DBA-FC91-44F2-BE22-1FE654DAA938}" dt="2023-07-05T13:25:09.261" v="999" actId="313"/>
          <ac:spMkLst>
            <pc:docMk/>
            <pc:sldMk cId="386579035" sldId="274"/>
            <ac:spMk id="3" creationId="{DF1B323F-FF5E-A546-DD6F-0F8828C10B3D}"/>
          </ac:spMkLst>
        </pc:spChg>
      </pc:sldChg>
      <pc:sldChg chg="addSp modSp new mod">
        <pc:chgData name="Kal Rabb" userId="3edf06299a4717ec" providerId="LiveId" clId="{307B3DBA-FC91-44F2-BE22-1FE654DAA938}" dt="2023-07-06T15:33:43.830" v="1162"/>
        <pc:sldMkLst>
          <pc:docMk/>
          <pc:sldMk cId="1435709567" sldId="275"/>
        </pc:sldMkLst>
        <pc:spChg chg="mod">
          <ac:chgData name="Kal Rabb" userId="3edf06299a4717ec" providerId="LiveId" clId="{307B3DBA-FC91-44F2-BE22-1FE654DAA938}" dt="2023-07-06T15:25:10.597" v="1020" actId="20577"/>
          <ac:spMkLst>
            <pc:docMk/>
            <pc:sldMk cId="1435709567" sldId="275"/>
            <ac:spMk id="2" creationId="{13DC43A6-3E72-BA6B-924D-8B967D5641ED}"/>
          </ac:spMkLst>
        </pc:spChg>
        <pc:spChg chg="mod">
          <ac:chgData name="Kal Rabb" userId="3edf06299a4717ec" providerId="LiveId" clId="{307B3DBA-FC91-44F2-BE22-1FE654DAA938}" dt="2023-07-06T15:26:29.261" v="1159" actId="5793"/>
          <ac:spMkLst>
            <pc:docMk/>
            <pc:sldMk cId="1435709567" sldId="275"/>
            <ac:spMk id="3" creationId="{6E536AF7-1675-FC7F-C5C6-1C5BE1C0CDAE}"/>
          </ac:spMkLst>
        </pc:spChg>
        <pc:spChg chg="add mod">
          <ac:chgData name="Kal Rabb" userId="3edf06299a4717ec" providerId="LiveId" clId="{307B3DBA-FC91-44F2-BE22-1FE654DAA938}" dt="2023-07-06T15:33:43.830" v="1162"/>
          <ac:spMkLst>
            <pc:docMk/>
            <pc:sldMk cId="1435709567" sldId="275"/>
            <ac:spMk id="4" creationId="{D89BE5BD-01AE-26A2-E2EB-F83FFB73DBC8}"/>
          </ac:spMkLst>
        </pc:spChg>
      </pc:sldChg>
    </pc:docChg>
  </pc:docChgLst>
  <pc:docChgLst>
    <pc:chgData name="Kal Rabb" userId="3edf06299a4717ec" providerId="LiveId" clId="{6CBE2480-D47C-4E83-B010-872282B54B5A}"/>
    <pc:docChg chg="custSel addSld modSld">
      <pc:chgData name="Kal Rabb" userId="3edf06299a4717ec" providerId="LiveId" clId="{6CBE2480-D47C-4E83-B010-872282B54B5A}" dt="2020-06-11T12:27:37.011" v="1752" actId="27636"/>
      <pc:docMkLst>
        <pc:docMk/>
      </pc:docMkLst>
      <pc:sldChg chg="modSp mod">
        <pc:chgData name="Kal Rabb" userId="3edf06299a4717ec" providerId="LiveId" clId="{6CBE2480-D47C-4E83-B010-872282B54B5A}" dt="2020-05-19T12:29:25.329" v="1148"/>
        <pc:sldMkLst>
          <pc:docMk/>
          <pc:sldMk cId="3025886280" sldId="256"/>
        </pc:sldMkLst>
        <pc:spChg chg="mod">
          <ac:chgData name="Kal Rabb" userId="3edf06299a4717ec" providerId="LiveId" clId="{6CBE2480-D47C-4E83-B010-872282B54B5A}" dt="2020-05-19T12:29:25.329" v="1148"/>
          <ac:spMkLst>
            <pc:docMk/>
            <pc:sldMk cId="3025886280" sldId="256"/>
            <ac:spMk id="2" creationId="{67D73CEC-ED5D-4BDF-BAF3-B8102AAA4DD2}"/>
          </ac:spMkLst>
        </pc:spChg>
        <pc:spChg chg="mod">
          <ac:chgData name="Kal Rabb" userId="3edf06299a4717ec" providerId="LiveId" clId="{6CBE2480-D47C-4E83-B010-872282B54B5A}" dt="2020-05-19T12:29:25.329" v="1148"/>
          <ac:spMkLst>
            <pc:docMk/>
            <pc:sldMk cId="3025886280" sldId="256"/>
            <ac:spMk id="3" creationId="{A0B8BAD9-DDF9-49B2-B384-949532EE0804}"/>
          </ac:spMkLst>
        </pc:spChg>
      </pc:sldChg>
      <pc:sldChg chg="modSp mod modNotesTx">
        <pc:chgData name="Kal Rabb" userId="3edf06299a4717ec" providerId="LiveId" clId="{6CBE2480-D47C-4E83-B010-872282B54B5A}" dt="2020-06-11T12:27:37.011" v="1752" actId="27636"/>
        <pc:sldMkLst>
          <pc:docMk/>
          <pc:sldMk cId="3274393982" sldId="257"/>
        </pc:sldMkLst>
        <pc:spChg chg="mod">
          <ac:chgData name="Kal Rabb" userId="3edf06299a4717ec" providerId="LiveId" clId="{6CBE2480-D47C-4E83-B010-872282B54B5A}" dt="2020-05-19T12:29:25.329" v="1148"/>
          <ac:spMkLst>
            <pc:docMk/>
            <pc:sldMk cId="3274393982" sldId="257"/>
            <ac:spMk id="2" creationId="{4D458FF7-FF11-42EC-BBDD-013A03333515}"/>
          </ac:spMkLst>
        </pc:spChg>
        <pc:spChg chg="mod">
          <ac:chgData name="Kal Rabb" userId="3edf06299a4717ec" providerId="LiveId" clId="{6CBE2480-D47C-4E83-B010-872282B54B5A}" dt="2020-06-11T12:27:37.011" v="1752" actId="27636"/>
          <ac:spMkLst>
            <pc:docMk/>
            <pc:sldMk cId="3274393982" sldId="257"/>
            <ac:spMk id="3" creationId="{9D86748E-5A2A-4409-BC22-B2B9DD64F481}"/>
          </ac:spMkLst>
        </pc:spChg>
      </pc:sldChg>
      <pc:sldChg chg="modSp">
        <pc:chgData name="Kal Rabb" userId="3edf06299a4717ec" providerId="LiveId" clId="{6CBE2480-D47C-4E83-B010-872282B54B5A}" dt="2020-05-19T12:29:25.329" v="1148"/>
        <pc:sldMkLst>
          <pc:docMk/>
          <pc:sldMk cId="3458553374" sldId="258"/>
        </pc:sldMkLst>
        <pc:spChg chg="mod">
          <ac:chgData name="Kal Rabb" userId="3edf06299a4717ec" providerId="LiveId" clId="{6CBE2480-D47C-4E83-B010-872282B54B5A}" dt="2020-05-19T12:29:25.329" v="1148"/>
          <ac:spMkLst>
            <pc:docMk/>
            <pc:sldMk cId="3458553374" sldId="258"/>
            <ac:spMk id="2" creationId="{4F9BBC90-FF7F-44C9-A6A5-241EE6D7D723}"/>
          </ac:spMkLst>
        </pc:spChg>
        <pc:spChg chg="mod">
          <ac:chgData name="Kal Rabb" userId="3edf06299a4717ec" providerId="LiveId" clId="{6CBE2480-D47C-4E83-B010-872282B54B5A}" dt="2020-05-19T12:29:25.329" v="1148"/>
          <ac:spMkLst>
            <pc:docMk/>
            <pc:sldMk cId="3458553374" sldId="258"/>
            <ac:spMk id="3" creationId="{994AC2E9-3186-4B53-A7B6-BBB6072148C6}"/>
          </ac:spMkLst>
        </pc:spChg>
      </pc:sldChg>
      <pc:sldChg chg="modSp">
        <pc:chgData name="Kal Rabb" userId="3edf06299a4717ec" providerId="LiveId" clId="{6CBE2480-D47C-4E83-B010-872282B54B5A}" dt="2020-05-19T12:29:25.329" v="1148"/>
        <pc:sldMkLst>
          <pc:docMk/>
          <pc:sldMk cId="4261383659" sldId="263"/>
        </pc:sldMkLst>
        <pc:spChg chg="mod">
          <ac:chgData name="Kal Rabb" userId="3edf06299a4717ec" providerId="LiveId" clId="{6CBE2480-D47C-4E83-B010-872282B54B5A}" dt="2020-05-19T12:29:25.329" v="1148"/>
          <ac:spMkLst>
            <pc:docMk/>
            <pc:sldMk cId="4261383659" sldId="263"/>
            <ac:spMk id="15362" creationId="{00000000-0000-0000-0000-000000000000}"/>
          </ac:spMkLst>
        </pc:spChg>
      </pc:sldChg>
      <pc:sldChg chg="modSp mod">
        <pc:chgData name="Kal Rabb" userId="3edf06299a4717ec" providerId="LiveId" clId="{6CBE2480-D47C-4E83-B010-872282B54B5A}" dt="2020-05-19T12:29:25.329" v="1148"/>
        <pc:sldMkLst>
          <pc:docMk/>
          <pc:sldMk cId="1473832064" sldId="264"/>
        </pc:sldMkLst>
        <pc:spChg chg="mod">
          <ac:chgData name="Kal Rabb" userId="3edf06299a4717ec" providerId="LiveId" clId="{6CBE2480-D47C-4E83-B010-872282B54B5A}" dt="2020-05-19T12:16:23.533" v="249" actId="1076"/>
          <ac:spMkLst>
            <pc:docMk/>
            <pc:sldMk cId="1473832064" sldId="264"/>
            <ac:spMk id="2" creationId="{D7A14F88-231B-4E42-97FE-E8BCBBD4365C}"/>
          </ac:spMkLst>
        </pc:spChg>
        <pc:spChg chg="mod">
          <ac:chgData name="Kal Rabb" userId="3edf06299a4717ec" providerId="LiveId" clId="{6CBE2480-D47C-4E83-B010-872282B54B5A}" dt="2020-05-19T12:29:25.329" v="1148"/>
          <ac:spMkLst>
            <pc:docMk/>
            <pc:sldMk cId="1473832064" sldId="264"/>
            <ac:spMk id="3" creationId="{00000000-0000-0000-0000-000000000000}"/>
          </ac:spMkLst>
        </pc:spChg>
        <pc:spChg chg="mod">
          <ac:chgData name="Kal Rabb" userId="3edf06299a4717ec" providerId="LiveId" clId="{6CBE2480-D47C-4E83-B010-872282B54B5A}" dt="2020-05-19T12:16:19.452" v="248" actId="1076"/>
          <ac:spMkLst>
            <pc:docMk/>
            <pc:sldMk cId="1473832064" sldId="264"/>
            <ac:spMk id="5" creationId="{6E312DE3-E9D9-4B72-B4C1-6A6E953CFA6B}"/>
          </ac:spMkLst>
        </pc:spChg>
        <pc:spChg chg="mod">
          <ac:chgData name="Kal Rabb" userId="3edf06299a4717ec" providerId="LiveId" clId="{6CBE2480-D47C-4E83-B010-872282B54B5A}" dt="2020-05-19T12:29:25.329" v="1148"/>
          <ac:spMkLst>
            <pc:docMk/>
            <pc:sldMk cId="1473832064" sldId="264"/>
            <ac:spMk id="16386" creationId="{00000000-0000-0000-0000-000000000000}"/>
          </ac:spMkLst>
        </pc:spChg>
      </pc:sldChg>
      <pc:sldChg chg="addSp delSp modSp new mod">
        <pc:chgData name="Kal Rabb" userId="3edf06299a4717ec" providerId="LiveId" clId="{6CBE2480-D47C-4E83-B010-872282B54B5A}" dt="2020-05-19T12:29:25.329" v="1148"/>
        <pc:sldMkLst>
          <pc:docMk/>
          <pc:sldMk cId="2563769312" sldId="265"/>
        </pc:sldMkLst>
        <pc:spChg chg="mod">
          <ac:chgData name="Kal Rabb" userId="3edf06299a4717ec" providerId="LiveId" clId="{6CBE2480-D47C-4E83-B010-872282B54B5A}" dt="2020-05-19T12:29:25.329" v="1148"/>
          <ac:spMkLst>
            <pc:docMk/>
            <pc:sldMk cId="2563769312" sldId="265"/>
            <ac:spMk id="2" creationId="{F9FF181E-25D1-41FE-8480-9C8D9194B609}"/>
          </ac:spMkLst>
        </pc:spChg>
        <pc:spChg chg="del">
          <ac:chgData name="Kal Rabb" userId="3edf06299a4717ec" providerId="LiveId" clId="{6CBE2480-D47C-4E83-B010-872282B54B5A}" dt="2020-05-19T12:20:35.673" v="251"/>
          <ac:spMkLst>
            <pc:docMk/>
            <pc:sldMk cId="2563769312" sldId="265"/>
            <ac:spMk id="3" creationId="{913DACCA-6C1A-44C4-82AE-198D3C743125}"/>
          </ac:spMkLst>
        </pc:spChg>
        <pc:spChg chg="add mod">
          <ac:chgData name="Kal Rabb" userId="3edf06299a4717ec" providerId="LiveId" clId="{6CBE2480-D47C-4E83-B010-872282B54B5A}" dt="2020-05-19T12:21:14.515" v="286" actId="14100"/>
          <ac:spMkLst>
            <pc:docMk/>
            <pc:sldMk cId="2563769312" sldId="265"/>
            <ac:spMk id="4" creationId="{31C255E5-573B-4E26-BCAB-6999DD306E63}"/>
          </ac:spMkLst>
        </pc:spChg>
        <pc:spChg chg="add mod">
          <ac:chgData name="Kal Rabb" userId="3edf06299a4717ec" providerId="LiveId" clId="{6CBE2480-D47C-4E83-B010-872282B54B5A}" dt="2020-05-19T12:23:59.156" v="639" actId="1076"/>
          <ac:spMkLst>
            <pc:docMk/>
            <pc:sldMk cId="2563769312" sldId="265"/>
            <ac:spMk id="5" creationId="{E9789246-25B2-4799-8CA1-751E6A99EFFF}"/>
          </ac:spMkLst>
        </pc:spChg>
        <pc:picChg chg="add mod">
          <ac:chgData name="Kal Rabb" userId="3edf06299a4717ec" providerId="LiveId" clId="{6CBE2480-D47C-4E83-B010-872282B54B5A}" dt="2020-05-19T12:20:46.468" v="276" actId="1076"/>
          <ac:picMkLst>
            <pc:docMk/>
            <pc:sldMk cId="2563769312" sldId="265"/>
            <ac:picMk id="1026" creationId="{809A87AB-63F2-4926-806E-BCB1D8039E12}"/>
          </ac:picMkLst>
        </pc:picChg>
      </pc:sldChg>
      <pc:sldChg chg="modSp new mod modNotesTx">
        <pc:chgData name="Kal Rabb" userId="3edf06299a4717ec" providerId="LiveId" clId="{6CBE2480-D47C-4E83-B010-872282B54B5A}" dt="2020-05-19T12:29:25.329" v="1148"/>
        <pc:sldMkLst>
          <pc:docMk/>
          <pc:sldMk cId="490743" sldId="266"/>
        </pc:sldMkLst>
        <pc:spChg chg="mod">
          <ac:chgData name="Kal Rabb" userId="3edf06299a4717ec" providerId="LiveId" clId="{6CBE2480-D47C-4E83-B010-872282B54B5A}" dt="2020-05-19T12:29:25.329" v="1148"/>
          <ac:spMkLst>
            <pc:docMk/>
            <pc:sldMk cId="490743" sldId="266"/>
            <ac:spMk id="2" creationId="{7851B60B-228F-4DF4-82A5-2C4B009111F5}"/>
          </ac:spMkLst>
        </pc:spChg>
        <pc:spChg chg="mod">
          <ac:chgData name="Kal Rabb" userId="3edf06299a4717ec" providerId="LiveId" clId="{6CBE2480-D47C-4E83-B010-872282B54B5A}" dt="2020-05-19T12:29:25.329" v="1148"/>
          <ac:spMkLst>
            <pc:docMk/>
            <pc:sldMk cId="490743" sldId="266"/>
            <ac:spMk id="3" creationId="{F0335C12-6BB5-46E9-94B4-2E3C9D2C7C52}"/>
          </ac:spMkLst>
        </pc:spChg>
      </pc:sldChg>
      <pc:sldChg chg="modSp new mod">
        <pc:chgData name="Kal Rabb" userId="3edf06299a4717ec" providerId="LiveId" clId="{6CBE2480-D47C-4E83-B010-872282B54B5A}" dt="2020-05-19T12:29:25.329" v="1148"/>
        <pc:sldMkLst>
          <pc:docMk/>
          <pc:sldMk cId="20149483" sldId="267"/>
        </pc:sldMkLst>
        <pc:spChg chg="mod">
          <ac:chgData name="Kal Rabb" userId="3edf06299a4717ec" providerId="LiveId" clId="{6CBE2480-D47C-4E83-B010-872282B54B5A}" dt="2020-05-19T12:29:25.329" v="1148"/>
          <ac:spMkLst>
            <pc:docMk/>
            <pc:sldMk cId="20149483" sldId="267"/>
            <ac:spMk id="2" creationId="{F4B6AF9F-8058-4236-AD0C-9E215F82B8BE}"/>
          </ac:spMkLst>
        </pc:spChg>
        <pc:spChg chg="mod">
          <ac:chgData name="Kal Rabb" userId="3edf06299a4717ec" providerId="LiveId" clId="{6CBE2480-D47C-4E83-B010-872282B54B5A}" dt="2020-05-19T12:29:25.329" v="1148"/>
          <ac:spMkLst>
            <pc:docMk/>
            <pc:sldMk cId="20149483" sldId="267"/>
            <ac:spMk id="3" creationId="{66162B3B-1391-4F9A-8FD7-1E7B1C96A2AE}"/>
          </ac:spMkLst>
        </pc:spChg>
      </pc:sldChg>
      <pc:sldChg chg="modSp new mod">
        <pc:chgData name="Kal Rabb" userId="3edf06299a4717ec" providerId="LiveId" clId="{6CBE2480-D47C-4E83-B010-872282B54B5A}" dt="2020-05-19T12:29:25.329" v="1148"/>
        <pc:sldMkLst>
          <pc:docMk/>
          <pc:sldMk cId="4012985865" sldId="268"/>
        </pc:sldMkLst>
        <pc:spChg chg="mod">
          <ac:chgData name="Kal Rabb" userId="3edf06299a4717ec" providerId="LiveId" clId="{6CBE2480-D47C-4E83-B010-872282B54B5A}" dt="2020-05-19T12:29:25.329" v="1148"/>
          <ac:spMkLst>
            <pc:docMk/>
            <pc:sldMk cId="4012985865" sldId="268"/>
            <ac:spMk id="2" creationId="{1E8415E1-B0DE-4CED-ADB7-208BFD92B5BF}"/>
          </ac:spMkLst>
        </pc:spChg>
        <pc:spChg chg="mod">
          <ac:chgData name="Kal Rabb" userId="3edf06299a4717ec" providerId="LiveId" clId="{6CBE2480-D47C-4E83-B010-872282B54B5A}" dt="2020-05-19T12:29:25.329" v="1148"/>
          <ac:spMkLst>
            <pc:docMk/>
            <pc:sldMk cId="4012985865" sldId="268"/>
            <ac:spMk id="3" creationId="{D4E4BBD1-F46B-4816-A5B8-B48B83939285}"/>
          </ac:spMkLst>
        </pc:spChg>
      </pc:sldChg>
      <pc:sldChg chg="addSp delSp modSp add mod delAnim">
        <pc:chgData name="Kal Rabb" userId="3edf06299a4717ec" providerId="LiveId" clId="{6CBE2480-D47C-4E83-B010-872282B54B5A}" dt="2020-05-26T12:13:29.537" v="1175" actId="115"/>
        <pc:sldMkLst>
          <pc:docMk/>
          <pc:sldMk cId="4120176618" sldId="269"/>
        </pc:sldMkLst>
        <pc:spChg chg="del mod">
          <ac:chgData name="Kal Rabb" userId="3edf06299a4717ec" providerId="LiveId" clId="{6CBE2480-D47C-4E83-B010-872282B54B5A}" dt="2020-05-26T12:12:20.749" v="1155" actId="478"/>
          <ac:spMkLst>
            <pc:docMk/>
            <pc:sldMk cId="4120176618" sldId="269"/>
            <ac:spMk id="2" creationId="{D7A14F88-231B-4E42-97FE-E8BCBBD4365C}"/>
          </ac:spMkLst>
        </pc:spChg>
        <pc:spChg chg="mod">
          <ac:chgData name="Kal Rabb" userId="3edf06299a4717ec" providerId="LiveId" clId="{6CBE2480-D47C-4E83-B010-872282B54B5A}" dt="2020-05-26T12:13:29.537" v="1175" actId="115"/>
          <ac:spMkLst>
            <pc:docMk/>
            <pc:sldMk cId="4120176618" sldId="269"/>
            <ac:spMk id="3" creationId="{00000000-0000-0000-0000-000000000000}"/>
          </ac:spMkLst>
        </pc:spChg>
        <pc:spChg chg="add mod">
          <ac:chgData name="Kal Rabb" userId="3edf06299a4717ec" providerId="LiveId" clId="{6CBE2480-D47C-4E83-B010-872282B54B5A}" dt="2020-05-26T12:12:45.512" v="1164" actId="404"/>
          <ac:spMkLst>
            <pc:docMk/>
            <pc:sldMk cId="4120176618" sldId="269"/>
            <ac:spMk id="4" creationId="{3593C465-41E7-496A-8451-30F448E7A774}"/>
          </ac:spMkLst>
        </pc:spChg>
        <pc:spChg chg="del mod">
          <ac:chgData name="Kal Rabb" userId="3edf06299a4717ec" providerId="LiveId" clId="{6CBE2480-D47C-4E83-B010-872282B54B5A}" dt="2020-05-26T12:12:16.600" v="1154" actId="478"/>
          <ac:spMkLst>
            <pc:docMk/>
            <pc:sldMk cId="4120176618" sldId="269"/>
            <ac:spMk id="5" creationId="{6E312DE3-E9D9-4B72-B4C1-6A6E953CFA6B}"/>
          </ac:spMkLst>
        </pc:spChg>
      </pc:sldChg>
    </pc:docChg>
  </pc:docChgLst>
  <pc:docChgLst>
    <pc:chgData name="Kal Rabb" userId="3edf06299a4717ec" providerId="LiveId" clId="{697AC4F7-68E9-4F5E-B54D-9E99A4C6714C}"/>
    <pc:docChg chg="undo custSel addSld modSld">
      <pc:chgData name="Kal Rabb" userId="3edf06299a4717ec" providerId="LiveId" clId="{697AC4F7-68E9-4F5E-B54D-9E99A4C6714C}" dt="2024-08-22T16:31:56.725" v="598" actId="5793"/>
      <pc:docMkLst>
        <pc:docMk/>
      </pc:docMkLst>
      <pc:sldChg chg="modNotesTx">
        <pc:chgData name="Kal Rabb" userId="3edf06299a4717ec" providerId="LiveId" clId="{697AC4F7-68E9-4F5E-B54D-9E99A4C6714C}" dt="2024-08-22T16:28:20.922" v="403" actId="20577"/>
        <pc:sldMkLst>
          <pc:docMk/>
          <pc:sldMk cId="1364588172" sldId="262"/>
        </pc:sldMkLst>
      </pc:sldChg>
      <pc:sldChg chg="modSp mod">
        <pc:chgData name="Kal Rabb" userId="3edf06299a4717ec" providerId="LiveId" clId="{697AC4F7-68E9-4F5E-B54D-9E99A4C6714C}" dt="2024-08-22T16:30:30.008" v="407" actId="1076"/>
        <pc:sldMkLst>
          <pc:docMk/>
          <pc:sldMk cId="1473832064" sldId="264"/>
        </pc:sldMkLst>
        <pc:spChg chg="mod">
          <ac:chgData name="Kal Rabb" userId="3edf06299a4717ec" providerId="LiveId" clId="{697AC4F7-68E9-4F5E-B54D-9E99A4C6714C}" dt="2024-08-22T16:30:24.800" v="406" actId="1076"/>
          <ac:spMkLst>
            <pc:docMk/>
            <pc:sldMk cId="1473832064" sldId="264"/>
            <ac:spMk id="2" creationId="{D7A14F88-231B-4E42-97FE-E8BCBBD4365C}"/>
          </ac:spMkLst>
        </pc:spChg>
        <pc:spChg chg="mod">
          <ac:chgData name="Kal Rabb" userId="3edf06299a4717ec" providerId="LiveId" clId="{697AC4F7-68E9-4F5E-B54D-9E99A4C6714C}" dt="2024-08-22T16:30:30.008" v="407" actId="1076"/>
          <ac:spMkLst>
            <pc:docMk/>
            <pc:sldMk cId="1473832064" sldId="264"/>
            <ac:spMk id="5" creationId="{6E312DE3-E9D9-4B72-B4C1-6A6E953CFA6B}"/>
          </ac:spMkLst>
        </pc:spChg>
      </pc:sldChg>
      <pc:sldChg chg="modNotesTx">
        <pc:chgData name="Kal Rabb" userId="3edf06299a4717ec" providerId="LiveId" clId="{697AC4F7-68E9-4F5E-B54D-9E99A4C6714C}" dt="2024-08-22T16:31:56.725" v="598" actId="5793"/>
        <pc:sldMkLst>
          <pc:docMk/>
          <pc:sldMk cId="490743" sldId="266"/>
        </pc:sldMkLst>
      </pc:sldChg>
      <pc:sldChg chg="modNotesTx">
        <pc:chgData name="Kal Rabb" userId="3edf06299a4717ec" providerId="LiveId" clId="{697AC4F7-68E9-4F5E-B54D-9E99A4C6714C}" dt="2024-08-22T16:31:34.177" v="566" actId="20577"/>
        <pc:sldMkLst>
          <pc:docMk/>
          <pc:sldMk cId="999482317" sldId="272"/>
        </pc:sldMkLst>
      </pc:sldChg>
      <pc:sldChg chg="modSp">
        <pc:chgData name="Kal Rabb" userId="3edf06299a4717ec" providerId="LiveId" clId="{697AC4F7-68E9-4F5E-B54D-9E99A4C6714C}" dt="2024-05-26T12:34:20.711" v="80" actId="20577"/>
        <pc:sldMkLst>
          <pc:docMk/>
          <pc:sldMk cId="3729395091" sldId="273"/>
        </pc:sldMkLst>
        <pc:spChg chg="mod">
          <ac:chgData name="Kal Rabb" userId="3edf06299a4717ec" providerId="LiveId" clId="{697AC4F7-68E9-4F5E-B54D-9E99A4C6714C}" dt="2024-05-26T12:34:20.711" v="80" actId="20577"/>
          <ac:spMkLst>
            <pc:docMk/>
            <pc:sldMk cId="3729395091" sldId="273"/>
            <ac:spMk id="3" creationId="{82829D3C-5EAB-C028-021F-F931309026A0}"/>
          </ac:spMkLst>
        </pc:spChg>
      </pc:sldChg>
      <pc:sldChg chg="modSp new mod">
        <pc:chgData name="Kal Rabb" userId="3edf06299a4717ec" providerId="LiveId" clId="{697AC4F7-68E9-4F5E-B54D-9E99A4C6714C}" dt="2024-07-26T16:36:08.447" v="357" actId="20577"/>
        <pc:sldMkLst>
          <pc:docMk/>
          <pc:sldMk cId="1826473" sldId="276"/>
        </pc:sldMkLst>
        <pc:spChg chg="mod">
          <ac:chgData name="Kal Rabb" userId="3edf06299a4717ec" providerId="LiveId" clId="{697AC4F7-68E9-4F5E-B54D-9E99A4C6714C}" dt="2024-07-26T16:34:19.420" v="99" actId="20577"/>
          <ac:spMkLst>
            <pc:docMk/>
            <pc:sldMk cId="1826473" sldId="276"/>
            <ac:spMk id="2" creationId="{41575116-3748-C880-B46E-7B49FDE0CF70}"/>
          </ac:spMkLst>
        </pc:spChg>
        <pc:spChg chg="mod">
          <ac:chgData name="Kal Rabb" userId="3edf06299a4717ec" providerId="LiveId" clId="{697AC4F7-68E9-4F5E-B54D-9E99A4C6714C}" dt="2024-07-26T16:36:08.447" v="357" actId="20577"/>
          <ac:spMkLst>
            <pc:docMk/>
            <pc:sldMk cId="1826473" sldId="276"/>
            <ac:spMk id="3" creationId="{05CC92B3-195E-49FD-DA14-F2DE64BD310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C37C28A-A6EB-442E-98EF-73EDE40A813D}" type="datetimeFigureOut">
              <a:rPr lang="en-US" smtClean="0"/>
              <a:t>8/22/2024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B7AC0DE-BCDE-4A6A-A961-81D3CCAB03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43191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i.e. Traditional approach is spend weeks on requirements &amp; theory of requirements; then spend weeks on arch and arch theory.  We will take a more hands on approach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B7AC0DE-BCDE-4A6A-A961-81D3CCAB03DB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455822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The software architecture of a system is the set of structures needed to reason about the system.  These structures comprise software elements, relations among them and the properties of both.</a:t>
            </a:r>
          </a:p>
          <a:p>
            <a:endParaRPr lang="en-US" dirty="0"/>
          </a:p>
          <a:p>
            <a:pPr marL="171450" indent="-171450">
              <a:buFontTx/>
              <a:buChar char="-"/>
            </a:pPr>
            <a:r>
              <a:rPr lang="en-US" dirty="0"/>
              <a:t>Architecture is an abstraction – We select and focus on certain details in the system.  We do this to manage complexity</a:t>
            </a:r>
          </a:p>
          <a:p>
            <a:pPr marL="171450" indent="-171450">
              <a:buFontTx/>
              <a:buChar char="-"/>
            </a:pPr>
            <a:r>
              <a:rPr lang="en-US" dirty="0"/>
              <a:t>Architecture is a set of software structures:</a:t>
            </a:r>
          </a:p>
          <a:p>
            <a:pPr marL="628650" lvl="1" indent="-171450">
              <a:buFontTx/>
              <a:buChar char="-"/>
            </a:pPr>
            <a:r>
              <a:rPr lang="en-US" dirty="0"/>
              <a:t>Module Structures – the static design of the system</a:t>
            </a:r>
          </a:p>
          <a:p>
            <a:pPr marL="628650" lvl="1" indent="-171450">
              <a:buFontTx/>
              <a:buChar char="-"/>
            </a:pPr>
            <a:r>
              <a:rPr lang="en-US" dirty="0"/>
              <a:t>Component-and-Connector Structures – describe the dynamic aspects of the system</a:t>
            </a:r>
          </a:p>
          <a:p>
            <a:pPr marL="628650" lvl="1" indent="-171450">
              <a:buFontTx/>
              <a:buChar char="-"/>
            </a:pPr>
            <a:r>
              <a:rPr lang="en-US" dirty="0"/>
              <a:t>Allocation Structures – how the software maps into non-software entities, think about how a system is built.</a:t>
            </a:r>
          </a:p>
          <a:p>
            <a:pPr marL="171450" indent="-171450">
              <a:buFontTx/>
              <a:buChar char="-"/>
            </a:pPr>
            <a:r>
              <a:rPr lang="en-US" dirty="0"/>
              <a:t>Architecture is design, but not all design is architecture – many design decisions are unspecified by the architecture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089708C-5F99-4293-8210-45BE9887C1F4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39554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There is a chain here -&gt; software is needed to achieve an end goal -&gt; requirements specify and clarify that end goal -&gt; an architecture provides the blueprint to get from the requirements to the goal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089708C-5F99-4293-8210-45BE9887C1F4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048463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GlobalView</a:t>
            </a:r>
            <a:r>
              <a:rPr lang="en-US" dirty="0"/>
              <a:t> -  circa 1988 – Before Win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B7AC0DE-BCDE-4A6A-A961-81D3CCAB03DB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246213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Metaphors – a software architecture is a symphony, you are the conductor and the collection of software elements are the instruments.  Your objective is to get them to work together and make beautiful music.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089708C-5F99-4293-8210-45BE9887C1F4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693913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This is about ‘How will people use the thing I am building.  If it’s not ‘driver/ passenger’, you would arrange seating differently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B7AC0DE-BCDE-4A6A-A961-81D3CCAB03DB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373372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Use room/ light example here…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B7AC0DE-BCDE-4A6A-A961-81D3CCAB03DB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194044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Watch out for hidden impacts of requirements that will disrupt your architecture assumptions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B7AC0DE-BCDE-4A6A-A961-81D3CCAB03DB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563296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B7AC0DE-BCDE-4A6A-A961-81D3CCAB03DB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3172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082520-079D-4567-A3F3-262507A3A580}" type="datetimeFigureOut">
              <a:rPr lang="en-US" smtClean="0"/>
              <a:t>8/22/2024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E212A2-4015-46A4-9BED-8768A4085E4D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961066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082520-079D-4567-A3F3-262507A3A580}" type="datetimeFigureOut">
              <a:rPr lang="en-US" smtClean="0"/>
              <a:t>8/22/2024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E212A2-4015-46A4-9BED-8768A4085E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27855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082520-079D-4567-A3F3-262507A3A580}" type="datetimeFigureOut">
              <a:rPr lang="en-US" smtClean="0"/>
              <a:t>8/22/2024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E212A2-4015-46A4-9BED-8768A4085E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11869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082520-079D-4567-A3F3-262507A3A580}" type="datetimeFigureOut">
              <a:rPr lang="en-US" smtClean="0"/>
              <a:t>8/22/2024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E212A2-4015-46A4-9BED-8768A4085E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08379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082520-079D-4567-A3F3-262507A3A580}" type="datetimeFigureOut">
              <a:rPr lang="en-US" smtClean="0"/>
              <a:t>8/22/2024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E212A2-4015-46A4-9BED-8768A4085E4D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264848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082520-079D-4567-A3F3-262507A3A580}" type="datetimeFigureOut">
              <a:rPr lang="en-US" smtClean="0"/>
              <a:t>8/22/2024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E212A2-4015-46A4-9BED-8768A4085E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24424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082520-079D-4567-A3F3-262507A3A580}" type="datetimeFigureOut">
              <a:rPr lang="en-US" smtClean="0"/>
              <a:t>8/22/2024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E212A2-4015-46A4-9BED-8768A4085E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11091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082520-079D-4567-A3F3-262507A3A580}" type="datetimeFigureOut">
              <a:rPr lang="en-US" smtClean="0"/>
              <a:t>8/22/2024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E212A2-4015-46A4-9BED-8768A4085E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94182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082520-079D-4567-A3F3-262507A3A580}" type="datetimeFigureOut">
              <a:rPr lang="en-US" smtClean="0"/>
              <a:t>8/22/2024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E212A2-4015-46A4-9BED-8768A4085E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46820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7A082520-079D-4567-A3F3-262507A3A580}" type="datetimeFigureOut">
              <a:rPr lang="en-US" smtClean="0"/>
              <a:t>8/22/2024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2AE212A2-4015-46A4-9BED-8768A4085E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05793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082520-079D-4567-A3F3-262507A3A580}" type="datetimeFigureOut">
              <a:rPr lang="en-US" smtClean="0"/>
              <a:t>8/22/2024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E212A2-4015-46A4-9BED-8768A4085E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48972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7A082520-079D-4567-A3F3-262507A3A580}" type="datetimeFigureOut">
              <a:rPr lang="en-US" smtClean="0"/>
              <a:t>8/22/2024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2AE212A2-4015-46A4-9BED-8768A4085E4D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758735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infovista.com/blog/the-importance-of-software-architecture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hehousedesigners.com/plan/mill-creek-farm-7844/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hyperlink" Target="https://www.granstudio.com/grammer" TargetMode="Externa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hyperlink" Target="https://en.wikipedia.org/wiki/John_Gall_(author)" TargetMode="Externa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D73CEC-ED5D-4BDF-BAF3-B8102AAA4DD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Systems Architecture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0B8BAD9-DDF9-49B2-B384-949532EE080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A practical approach</a:t>
            </a:r>
          </a:p>
        </p:txBody>
      </p:sp>
    </p:spTree>
    <p:extLst>
      <p:ext uri="{BB962C8B-B14F-4D97-AF65-F5344CB8AC3E}">
        <p14:creationId xmlns:p14="http://schemas.microsoft.com/office/powerpoint/2010/main" val="302588628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0BB77FE-FF59-6F1C-85B5-188DF2D4DF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5EBC12BE-AEFA-BC8E-9EE5-1CBBC8292E71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80F988-8526-8630-4635-D46721493C49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You probably don’t recognize this version of a desktop metaphor, but</a:t>
            </a:r>
          </a:p>
          <a:p>
            <a:pPr lvl="1"/>
            <a:r>
              <a:rPr lang="en-US" dirty="0"/>
              <a:t>You know what each of these icons does, or at least can make a good guess</a:t>
            </a:r>
          </a:p>
          <a:p>
            <a:pPr lvl="1"/>
            <a:r>
              <a:rPr lang="en-US" dirty="0"/>
              <a:t>Good software architecture metaphors work the same way</a:t>
            </a:r>
          </a:p>
          <a:p>
            <a:pPr lvl="1"/>
            <a:endParaRPr lang="en-US" dirty="0"/>
          </a:p>
          <a:p>
            <a:pPr marL="201168" lvl="1" indent="0">
              <a:buNone/>
            </a:pPr>
            <a:r>
              <a:rPr lang="en-US" dirty="0"/>
              <a:t>Patterns are an area in software architecture that is rich in metaphors:</a:t>
            </a:r>
          </a:p>
          <a:p>
            <a:pPr lvl="1"/>
            <a:r>
              <a:rPr lang="en-US" dirty="0"/>
              <a:t>Pipe &amp; Filter</a:t>
            </a:r>
          </a:p>
          <a:p>
            <a:pPr lvl="1"/>
            <a:r>
              <a:rPr lang="en-US" dirty="0"/>
              <a:t>Blackboard</a:t>
            </a:r>
          </a:p>
          <a:p>
            <a:pPr lvl="1"/>
            <a:r>
              <a:rPr lang="en-US" dirty="0"/>
              <a:t>Etc.</a:t>
            </a:r>
            <a:br>
              <a:rPr lang="en-US" dirty="0"/>
            </a:br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ACD6791-8F3A-A219-3D6C-D4871F19FE3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279" y="1845734"/>
            <a:ext cx="4312772" cy="43127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458817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The Benefit of Good Architecture</a:t>
            </a:r>
          </a:p>
        </p:txBody>
      </p:sp>
      <p:sp>
        <p:nvSpPr>
          <p:cNvPr id="15364" name="Rectangle 3"/>
          <p:cNvSpPr>
            <a:spLocks noChangeArrowheads="1"/>
          </p:cNvSpPr>
          <p:nvPr/>
        </p:nvSpPr>
        <p:spPr bwMode="auto">
          <a:xfrm>
            <a:off x="2057400" y="2819400"/>
            <a:ext cx="1828800" cy="914400"/>
          </a:xfrm>
          <a:prstGeom prst="rect">
            <a:avLst/>
          </a:prstGeom>
          <a:noFill/>
          <a:ln w="38100" algn="ctr">
            <a:solidFill>
              <a:schemeClr val="tx1"/>
            </a:solidFill>
            <a:round/>
            <a:headEnd/>
            <a:tailEnd type="triangle" w="med" len="lg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82296" rIns="82296"/>
          <a:lstStyle>
            <a:lvl1pPr defTabSz="841375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 defTabSz="841375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 defTabSz="841375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 defTabSz="841375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 defTabSz="841375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defTabSz="841375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defTabSz="841375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defTabSz="841375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defTabSz="841375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en-US" altLang="en-US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15365" name="Rectangle 6"/>
          <p:cNvSpPr>
            <a:spLocks noChangeArrowheads="1"/>
          </p:cNvSpPr>
          <p:nvPr/>
        </p:nvSpPr>
        <p:spPr bwMode="auto">
          <a:xfrm>
            <a:off x="4343400" y="2819400"/>
            <a:ext cx="1524000" cy="914400"/>
          </a:xfrm>
          <a:prstGeom prst="rect">
            <a:avLst/>
          </a:prstGeom>
          <a:noFill/>
          <a:ln w="38100" algn="ctr">
            <a:solidFill>
              <a:schemeClr val="tx1"/>
            </a:solidFill>
            <a:round/>
            <a:headEnd/>
            <a:tailEnd type="triangle" w="med" len="lg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82296" rIns="82296"/>
          <a:lstStyle>
            <a:lvl1pPr defTabSz="841375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 defTabSz="841375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 defTabSz="841375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 defTabSz="841375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 defTabSz="841375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defTabSz="841375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defTabSz="841375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defTabSz="841375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defTabSz="841375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en-US" altLang="en-US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15366" name="Rectangle 7"/>
          <p:cNvSpPr>
            <a:spLocks noChangeArrowheads="1"/>
          </p:cNvSpPr>
          <p:nvPr/>
        </p:nvSpPr>
        <p:spPr bwMode="auto">
          <a:xfrm>
            <a:off x="6400800" y="2819400"/>
            <a:ext cx="1447800" cy="914400"/>
          </a:xfrm>
          <a:prstGeom prst="rect">
            <a:avLst/>
          </a:prstGeom>
          <a:noFill/>
          <a:ln w="38100" algn="ctr">
            <a:solidFill>
              <a:schemeClr val="tx1"/>
            </a:solidFill>
            <a:round/>
            <a:headEnd/>
            <a:tailEnd type="triangle" w="med" len="lg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82296" rIns="82296"/>
          <a:lstStyle>
            <a:lvl1pPr defTabSz="841375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 defTabSz="841375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 defTabSz="841375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 defTabSz="841375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 defTabSz="841375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defTabSz="841375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defTabSz="841375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defTabSz="841375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defTabSz="841375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en-US" altLang="en-US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15367" name="Rectangle 8"/>
          <p:cNvSpPr>
            <a:spLocks noChangeArrowheads="1"/>
          </p:cNvSpPr>
          <p:nvPr/>
        </p:nvSpPr>
        <p:spPr bwMode="auto">
          <a:xfrm>
            <a:off x="8458200" y="2819400"/>
            <a:ext cx="1447800" cy="914400"/>
          </a:xfrm>
          <a:prstGeom prst="rect">
            <a:avLst/>
          </a:prstGeom>
          <a:noFill/>
          <a:ln w="38100" algn="ctr">
            <a:solidFill>
              <a:schemeClr val="tx1"/>
            </a:solidFill>
            <a:round/>
            <a:headEnd/>
            <a:tailEnd type="triangle" w="med" len="lg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82296" rIns="82296"/>
          <a:lstStyle>
            <a:lvl1pPr defTabSz="841375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 defTabSz="841375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 defTabSz="841375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 defTabSz="841375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 defTabSz="841375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defTabSz="841375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defTabSz="841375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defTabSz="841375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defTabSz="841375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en-US" altLang="en-US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15368" name="TextBox 9"/>
          <p:cNvSpPr txBox="1">
            <a:spLocks noChangeArrowheads="1"/>
          </p:cNvSpPr>
          <p:nvPr/>
        </p:nvSpPr>
        <p:spPr bwMode="auto">
          <a:xfrm>
            <a:off x="7620000" y="2057401"/>
            <a:ext cx="26225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800" b="1">
                <a:solidFill>
                  <a:srgbClr val="00B050"/>
                </a:solidFill>
                <a:latin typeface="Arial" panose="020B0604020202020204" pitchFamily="34" charset="0"/>
              </a:rPr>
              <a:t>Value of reuse</a:t>
            </a:r>
          </a:p>
        </p:txBody>
      </p:sp>
      <p:sp>
        <p:nvSpPr>
          <p:cNvPr id="15369" name="TextBox 10"/>
          <p:cNvSpPr txBox="1">
            <a:spLocks noChangeArrowheads="1"/>
          </p:cNvSpPr>
          <p:nvPr/>
        </p:nvSpPr>
        <p:spPr bwMode="auto">
          <a:xfrm>
            <a:off x="2133601" y="3048000"/>
            <a:ext cx="162095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>
                <a:solidFill>
                  <a:schemeClr val="tx1"/>
                </a:solidFill>
                <a:latin typeface="Arial" panose="020B0604020202020204" pitchFamily="34" charset="0"/>
              </a:rPr>
              <a:t>Requirements</a:t>
            </a:r>
          </a:p>
        </p:txBody>
      </p:sp>
      <p:sp>
        <p:nvSpPr>
          <p:cNvPr id="15370" name="TextBox 11"/>
          <p:cNvSpPr txBox="1">
            <a:spLocks noChangeArrowheads="1"/>
          </p:cNvSpPr>
          <p:nvPr/>
        </p:nvSpPr>
        <p:spPr bwMode="auto">
          <a:xfrm>
            <a:off x="6629401" y="3048000"/>
            <a:ext cx="90281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>
                <a:solidFill>
                  <a:schemeClr val="tx1"/>
                </a:solidFill>
                <a:latin typeface="Arial" panose="020B0604020202020204" pitchFamily="34" charset="0"/>
              </a:rPr>
              <a:t>Design</a:t>
            </a:r>
          </a:p>
        </p:txBody>
      </p:sp>
      <p:sp>
        <p:nvSpPr>
          <p:cNvPr id="15371" name="TextBox 12"/>
          <p:cNvSpPr txBox="1">
            <a:spLocks noChangeArrowheads="1"/>
          </p:cNvSpPr>
          <p:nvPr/>
        </p:nvSpPr>
        <p:spPr bwMode="auto">
          <a:xfrm>
            <a:off x="4343400" y="3048000"/>
            <a:ext cx="141577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>
                <a:solidFill>
                  <a:schemeClr val="tx1"/>
                </a:solidFill>
                <a:latin typeface="Arial" panose="020B0604020202020204" pitchFamily="34" charset="0"/>
              </a:rPr>
              <a:t>Architecture</a:t>
            </a:r>
          </a:p>
        </p:txBody>
      </p:sp>
      <p:sp>
        <p:nvSpPr>
          <p:cNvPr id="15372" name="TextBox 13"/>
          <p:cNvSpPr txBox="1">
            <a:spLocks noChangeArrowheads="1"/>
          </p:cNvSpPr>
          <p:nvPr/>
        </p:nvSpPr>
        <p:spPr bwMode="auto">
          <a:xfrm>
            <a:off x="8763001" y="3048000"/>
            <a:ext cx="736099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>
                <a:solidFill>
                  <a:schemeClr val="tx1"/>
                </a:solidFill>
                <a:latin typeface="Arial" panose="020B0604020202020204" pitchFamily="34" charset="0"/>
              </a:rPr>
              <a:t>Code</a:t>
            </a:r>
          </a:p>
        </p:txBody>
      </p:sp>
      <p:cxnSp>
        <p:nvCxnSpPr>
          <p:cNvPr id="15373" name="Straight Arrow Connector 15"/>
          <p:cNvCxnSpPr>
            <a:cxnSpLocks noChangeShapeType="1"/>
          </p:cNvCxnSpPr>
          <p:nvPr/>
        </p:nvCxnSpPr>
        <p:spPr bwMode="auto">
          <a:xfrm flipH="1">
            <a:off x="3200400" y="2362200"/>
            <a:ext cx="4191000" cy="0"/>
          </a:xfrm>
          <a:prstGeom prst="straightConnector1">
            <a:avLst/>
          </a:prstGeom>
          <a:noFill/>
          <a:ln w="57150" algn="ctr">
            <a:solidFill>
              <a:srgbClr val="00B05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5374" name="TextBox 16"/>
          <p:cNvSpPr txBox="1">
            <a:spLocks noChangeArrowheads="1"/>
          </p:cNvSpPr>
          <p:nvPr/>
        </p:nvSpPr>
        <p:spPr bwMode="auto">
          <a:xfrm>
            <a:off x="2057401" y="4191001"/>
            <a:ext cx="278447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800" b="1">
                <a:solidFill>
                  <a:srgbClr val="C00000"/>
                </a:solidFill>
                <a:latin typeface="Arial" panose="020B0604020202020204" pitchFamily="34" charset="0"/>
              </a:rPr>
              <a:t>Cost of defects</a:t>
            </a:r>
          </a:p>
        </p:txBody>
      </p:sp>
      <p:sp>
        <p:nvSpPr>
          <p:cNvPr id="15375" name="TextBox 17"/>
          <p:cNvSpPr txBox="1">
            <a:spLocks noChangeArrowheads="1"/>
          </p:cNvSpPr>
          <p:nvPr/>
        </p:nvSpPr>
        <p:spPr bwMode="auto">
          <a:xfrm>
            <a:off x="4648200" y="1905000"/>
            <a:ext cx="106952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>
                <a:solidFill>
                  <a:schemeClr val="tx1"/>
                </a:solidFill>
                <a:latin typeface="Arial" panose="020B0604020202020204" pitchFamily="34" charset="0"/>
              </a:rPr>
              <a:t>Increase</a:t>
            </a:r>
          </a:p>
        </p:txBody>
      </p:sp>
      <p:cxnSp>
        <p:nvCxnSpPr>
          <p:cNvPr id="15376" name="Straight Arrow Connector 19"/>
          <p:cNvCxnSpPr>
            <a:cxnSpLocks noChangeShapeType="1"/>
            <a:stCxn id="15374" idx="3"/>
          </p:cNvCxnSpPr>
          <p:nvPr/>
        </p:nvCxnSpPr>
        <p:spPr bwMode="auto">
          <a:xfrm flipV="1">
            <a:off x="4841876" y="4419600"/>
            <a:ext cx="4606925" cy="33338"/>
          </a:xfrm>
          <a:prstGeom prst="straightConnector1">
            <a:avLst/>
          </a:prstGeom>
          <a:noFill/>
          <a:ln w="57150" algn="ctr">
            <a:solidFill>
              <a:srgbClr val="C0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5377" name="TextBox 20"/>
          <p:cNvSpPr txBox="1">
            <a:spLocks noChangeArrowheads="1"/>
          </p:cNvSpPr>
          <p:nvPr/>
        </p:nvSpPr>
        <p:spPr bwMode="auto">
          <a:xfrm>
            <a:off x="6477000" y="4495800"/>
            <a:ext cx="106952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>
                <a:solidFill>
                  <a:schemeClr val="tx1"/>
                </a:solidFill>
                <a:latin typeface="Arial" panose="020B0604020202020204" pitchFamily="34" charset="0"/>
              </a:rPr>
              <a:t>Increase</a:t>
            </a:r>
          </a:p>
        </p:txBody>
      </p:sp>
    </p:spTree>
    <p:extLst>
      <p:ext uri="{BB962C8B-B14F-4D97-AF65-F5344CB8AC3E}">
        <p14:creationId xmlns:p14="http://schemas.microsoft.com/office/powerpoint/2010/main" val="426138365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What Makes a “Good” Architecture?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  <a:defRPr/>
            </a:pPr>
            <a:r>
              <a:rPr lang="en-US" altLang="en-US" i="1" dirty="0">
                <a:solidFill>
                  <a:schemeClr val="accent1"/>
                </a:solidFill>
              </a:rPr>
              <a:t>Product (Structural) Guidelines</a:t>
            </a:r>
            <a:endParaRPr lang="en-US" dirty="0">
              <a:solidFill>
                <a:schemeClr val="accent1"/>
              </a:solidFill>
            </a:endParaRPr>
          </a:p>
          <a:p>
            <a:pPr>
              <a:defRPr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Well defined functional modules using information hiding, and separation of concerns</a:t>
            </a:r>
          </a:p>
          <a:p>
            <a:pPr lvl="1">
              <a:lnSpc>
                <a:spcPct val="80000"/>
              </a:lnSpc>
              <a:buFont typeface="Wingdings 3" charset="2"/>
              <a:buChar char=""/>
              <a:defRPr/>
            </a:pPr>
            <a:r>
              <a:rPr lang="en-US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Encapsulates changeable aspects 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to facilitate change </a:t>
            </a:r>
            <a:endParaRPr lang="en-US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lvl="1">
              <a:lnSpc>
                <a:spcPct val="80000"/>
              </a:lnSpc>
              <a:buFont typeface="Wingdings 3" charset="2"/>
              <a:buChar char=""/>
              <a:defRPr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Enables </a:t>
            </a:r>
            <a:r>
              <a:rPr lang="en-US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independent concurrent development 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by separate teams </a:t>
            </a:r>
          </a:p>
          <a:p>
            <a:pPr>
              <a:defRPr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Quality attributes achieved using well-known architectural patterns and tactics specific to each attribute</a:t>
            </a:r>
          </a:p>
          <a:p>
            <a:pPr>
              <a:defRPr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Limited dependencies on a particular technology or commercial product or tool</a:t>
            </a:r>
          </a:p>
          <a:p>
            <a:pPr marL="0" indent="0">
              <a:buNone/>
              <a:defRPr/>
            </a:pP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defRPr/>
            </a:pPr>
            <a:endParaRPr lang="en-US" dirty="0"/>
          </a:p>
        </p:txBody>
      </p:sp>
      <p:sp>
        <p:nvSpPr>
          <p:cNvPr id="2" name="Arrow: Left 1">
            <a:extLst>
              <a:ext uri="{FF2B5EF4-FFF2-40B4-BE49-F238E27FC236}">
                <a16:creationId xmlns:a16="http://schemas.microsoft.com/office/drawing/2014/main" id="{D7A14F88-231B-4E42-97FE-E8BCBBD4365C}"/>
              </a:ext>
            </a:extLst>
          </p:cNvPr>
          <p:cNvSpPr/>
          <p:nvPr/>
        </p:nvSpPr>
        <p:spPr>
          <a:xfrm>
            <a:off x="8172035" y="2604510"/>
            <a:ext cx="1305426" cy="276726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/>
              <a:t>Technical</a:t>
            </a:r>
          </a:p>
        </p:txBody>
      </p:sp>
      <p:sp>
        <p:nvSpPr>
          <p:cNvPr id="5" name="Arrow: Left 4">
            <a:extLst>
              <a:ext uri="{FF2B5EF4-FFF2-40B4-BE49-F238E27FC236}">
                <a16:creationId xmlns:a16="http://schemas.microsoft.com/office/drawing/2014/main" id="{6E312DE3-E9D9-4B72-B4C1-6A6E953CFA6B}"/>
              </a:ext>
            </a:extLst>
          </p:cNvPr>
          <p:cNvSpPr/>
          <p:nvPr/>
        </p:nvSpPr>
        <p:spPr>
          <a:xfrm>
            <a:off x="8521771" y="2954563"/>
            <a:ext cx="1305426" cy="276726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/>
              <a:t>Process</a:t>
            </a:r>
          </a:p>
        </p:txBody>
      </p:sp>
    </p:spTree>
    <p:extLst>
      <p:ext uri="{BB962C8B-B14F-4D97-AF65-F5344CB8AC3E}">
        <p14:creationId xmlns:p14="http://schemas.microsoft.com/office/powerpoint/2010/main" val="14738320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What Makes a “Good” Architecture?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8737" indent="0">
              <a:buNone/>
            </a:pPr>
            <a:r>
              <a:rPr lang="en-US" dirty="0"/>
              <a:t>A well thought-out architecture must consider these important principles:</a:t>
            </a:r>
          </a:p>
          <a:p>
            <a:pPr marL="282575" indent="-223838">
              <a:buFont typeface="Arial" panose="020B0604020202020204" pitchFamily="34" charset="0"/>
              <a:buChar char="•"/>
            </a:pPr>
            <a:r>
              <a:rPr lang="en-US" dirty="0"/>
              <a:t>Build to </a:t>
            </a:r>
            <a:r>
              <a:rPr lang="en-US" u="sng" dirty="0"/>
              <a:t>change</a:t>
            </a:r>
            <a:r>
              <a:rPr lang="en-US" dirty="0"/>
              <a:t> instead of build to last</a:t>
            </a:r>
          </a:p>
          <a:p>
            <a:pPr marL="282575" indent="-223838">
              <a:buFont typeface="Arial" panose="020B0604020202020204" pitchFamily="34" charset="0"/>
              <a:buChar char="•"/>
            </a:pPr>
            <a:r>
              <a:rPr lang="en-US" dirty="0"/>
              <a:t>Understand the end user needs and the domain before designing components</a:t>
            </a:r>
          </a:p>
          <a:p>
            <a:pPr marL="282575" indent="-223838">
              <a:buFont typeface="Arial" panose="020B0604020202020204" pitchFamily="34" charset="0"/>
              <a:buChar char="•"/>
            </a:pPr>
            <a:r>
              <a:rPr lang="en-US" dirty="0"/>
              <a:t>Identify sub-systems in your product and consider layers and components to abstract them and identify the key interfaces</a:t>
            </a:r>
          </a:p>
          <a:p>
            <a:pPr marL="282575" indent="-223838">
              <a:buFont typeface="Arial" panose="020B0604020202020204" pitchFamily="34" charset="0"/>
              <a:buChar char="•"/>
            </a:pPr>
            <a:r>
              <a:rPr lang="en-US" dirty="0"/>
              <a:t>Use an incremental and iterative approach to designing the architecture</a:t>
            </a:r>
          </a:p>
          <a:p>
            <a:pPr marL="282575" indent="-223838">
              <a:buFont typeface="Arial" panose="020B0604020202020204" pitchFamily="34" charset="0"/>
              <a:buChar char="•"/>
            </a:pPr>
            <a:r>
              <a:rPr lang="en-US" dirty="0"/>
              <a:t>Learn from history, document your decisions and identify and mitigate key risks</a:t>
            </a:r>
          </a:p>
          <a:p>
            <a:pPr marL="282575" indent="-223838">
              <a:buFont typeface="Arial" panose="020B0604020202020204" pitchFamily="34" charset="0"/>
              <a:buChar char="•"/>
            </a:pPr>
            <a:r>
              <a:rPr lang="en-US" dirty="0"/>
              <a:t>Do not under-invest in architecture</a:t>
            </a:r>
          </a:p>
          <a:p>
            <a:pPr marL="282575" indent="-223838">
              <a:buFont typeface="Arial" panose="020B0604020202020204" pitchFamily="34" charset="0"/>
              <a:buChar char="•"/>
              <a:defRPr/>
            </a:pPr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593C465-41E7-496A-8451-30F448E7A774}"/>
              </a:ext>
            </a:extLst>
          </p:cNvPr>
          <p:cNvSpPr/>
          <p:nvPr/>
        </p:nvSpPr>
        <p:spPr>
          <a:xfrm>
            <a:off x="694157" y="6114506"/>
            <a:ext cx="6096000" cy="2308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900" dirty="0">
                <a:hlinkClick r:id="rId2"/>
              </a:rPr>
              <a:t>https://www.infovista.com/blog/the-importance-of-software-architecture</a:t>
            </a:r>
            <a:endParaRPr lang="en-US" sz="900" dirty="0"/>
          </a:p>
        </p:txBody>
      </p:sp>
    </p:spTree>
    <p:extLst>
      <p:ext uri="{BB962C8B-B14F-4D97-AF65-F5344CB8AC3E}">
        <p14:creationId xmlns:p14="http://schemas.microsoft.com/office/powerpoint/2010/main" val="412017661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356BCE-886E-EA62-591D-C670DB375A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Architecture is a set of Software Structures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24C7DB-0634-5BF6-1B62-50A9AE3D36C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No single structure defines the architecture</a:t>
            </a:r>
          </a:p>
          <a:p>
            <a:r>
              <a:rPr lang="en-US" dirty="0"/>
              <a:t>There are three broad categories of structures: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Module Structures – the static design of the system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Component-and-Connector Structures – describe the dynamic aspects of the system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Allocation Structures – how the software maps into non-software entities, think about how a system is built.</a:t>
            </a:r>
          </a:p>
          <a:p>
            <a:r>
              <a:rPr lang="en-US" dirty="0"/>
              <a:t>We will discuss these in detail throughout this course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976915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FF181E-25D1-41FE-8480-9C8D9194B6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Architecture of a house</a:t>
            </a:r>
          </a:p>
        </p:txBody>
      </p:sp>
      <p:pic>
        <p:nvPicPr>
          <p:cNvPr id="1026" name="Picture 2" descr="1st Floor Plan">
            <a:extLst>
              <a:ext uri="{FF2B5EF4-FFF2-40B4-BE49-F238E27FC236}">
                <a16:creationId xmlns:a16="http://schemas.microsoft.com/office/drawing/2014/main" id="{809A87AB-63F2-4926-806E-BCB1D8039E12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318" y="1796128"/>
            <a:ext cx="6527007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31C255E5-573B-4E26-BCAB-6999DD306E63}"/>
              </a:ext>
            </a:extLst>
          </p:cNvPr>
          <p:cNvSpPr/>
          <p:nvPr/>
        </p:nvSpPr>
        <p:spPr>
          <a:xfrm>
            <a:off x="92424" y="6391776"/>
            <a:ext cx="3883742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50" dirty="0">
                <a:hlinkClick r:id="rId3"/>
              </a:rPr>
              <a:t>https://www.thehousedesigners.com/plan/mill-creek-farm-7844/</a:t>
            </a:r>
            <a:endParaRPr lang="en-US" sz="1050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9789246-25B2-4799-8CA1-751E6A99EFFF}"/>
              </a:ext>
            </a:extLst>
          </p:cNvPr>
          <p:cNvSpPr/>
          <p:nvPr/>
        </p:nvSpPr>
        <p:spPr>
          <a:xfrm>
            <a:off x="7586571" y="1286059"/>
            <a:ext cx="4424516" cy="4957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When you build a house: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You lay out things like: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Foundation structure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Framework (rooms, doors)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Wiring, plumbing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Then builders follow the instructions to put up blocks, timber, walls etc.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How does the architect know what to tell the builders?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They ask the client (Requirements!)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Similar with Software</a:t>
            </a:r>
          </a:p>
        </p:txBody>
      </p:sp>
    </p:spTree>
    <p:extLst>
      <p:ext uri="{BB962C8B-B14F-4D97-AF65-F5344CB8AC3E}">
        <p14:creationId xmlns:p14="http://schemas.microsoft.com/office/powerpoint/2010/main" val="256376931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5C9770-4684-F06A-C0CC-59AB8F4D17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Architecture is about Behavior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860263-D5CB-EDCF-FDEF-13C80C423A0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Software structures provide the physical building blocks of the system.</a:t>
            </a:r>
          </a:p>
          <a:p>
            <a:r>
              <a:rPr lang="en-US" dirty="0"/>
              <a:t>But, to fully capture a system we need to describe how it is supposed to perform</a:t>
            </a:r>
          </a:p>
          <a:p>
            <a:pPr lvl="1"/>
            <a:r>
              <a:rPr lang="en-US" dirty="0"/>
              <a:t>Who/what does it interact with?</a:t>
            </a:r>
          </a:p>
          <a:p>
            <a:pPr lvl="1"/>
            <a:r>
              <a:rPr lang="en-US" dirty="0"/>
              <a:t>How does it behave in response to specific requests?</a:t>
            </a:r>
          </a:p>
          <a:p>
            <a:pPr lvl="1"/>
            <a:r>
              <a:rPr lang="en-US" dirty="0"/>
              <a:t>What does it respond when something goes wrong?</a:t>
            </a:r>
          </a:p>
          <a:p>
            <a:pPr lvl="1"/>
            <a:endParaRPr lang="en-US" dirty="0"/>
          </a:p>
          <a:p>
            <a:pPr marL="201168" lvl="1" indent="0">
              <a:buNone/>
            </a:pPr>
            <a:r>
              <a:rPr lang="en-US" dirty="0"/>
              <a:t>Understanding, capturing, documenting and ensuring that these ideas are carried forward into the implementation is </a:t>
            </a:r>
            <a:r>
              <a:rPr lang="en-US" b="1" dirty="0"/>
              <a:t>Software Architecture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23314793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F190A7-0454-52D8-E694-E8C504037E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Concept Car – </a:t>
            </a:r>
            <a:r>
              <a:rPr lang="en-US"/>
              <a:t>understanding behavior</a:t>
            </a:r>
            <a:endParaRPr lang="en-US" dirty="0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8774A068-44A7-3DC7-5D50-A80C63B7CBD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173539" y="1791811"/>
            <a:ext cx="5821116" cy="327437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DA586AF-5EEF-969B-9FA9-B8CA3F683AFC}"/>
              </a:ext>
            </a:extLst>
          </p:cNvPr>
          <p:cNvSpPr txBox="1"/>
          <p:nvPr/>
        </p:nvSpPr>
        <p:spPr>
          <a:xfrm>
            <a:off x="259545" y="6532569"/>
            <a:ext cx="406888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>
                <a:hlinkClick r:id="rId4"/>
              </a:rPr>
              <a:t>https://www.granstudio.com/grammer</a:t>
            </a:r>
            <a:endParaRPr lang="en-US" sz="9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D3F3651-05CD-0949-43C4-05E5D4DE311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48890" y="3168207"/>
            <a:ext cx="5413195" cy="3044922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4E934342-CA16-054F-7E82-8ABFC869CEEF}"/>
              </a:ext>
            </a:extLst>
          </p:cNvPr>
          <p:cNvSpPr txBox="1"/>
          <p:nvPr/>
        </p:nvSpPr>
        <p:spPr>
          <a:xfrm>
            <a:off x="899321" y="5066189"/>
            <a:ext cx="5449569" cy="11695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b="1" dirty="0">
                <a:effectLst/>
              </a:rPr>
              <a:t>Designing an autonomous car interior for endless possibilities</a:t>
            </a:r>
          </a:p>
          <a:p>
            <a:endParaRPr lang="en-US" sz="1400" b="1" dirty="0">
              <a:effectLst/>
            </a:endParaRPr>
          </a:p>
          <a:p>
            <a:r>
              <a:rPr lang="en-US" sz="1400" dirty="0">
                <a:effectLst/>
              </a:rPr>
              <a:t>For </a:t>
            </a:r>
            <a:r>
              <a:rPr lang="en-US" sz="1400" dirty="0" err="1">
                <a:effectLst/>
              </a:rPr>
              <a:t>Grammer</a:t>
            </a:r>
            <a:r>
              <a:rPr lang="en-US" sz="1400" dirty="0">
                <a:effectLst/>
              </a:rPr>
              <a:t> AG, a leading interior component supplier, we defined a vision on how semi-autonomous car interiors might look for the next generation of cars with Level 4 Autonomy.</a:t>
            </a:r>
          </a:p>
        </p:txBody>
      </p:sp>
    </p:spTree>
    <p:extLst>
      <p:ext uri="{BB962C8B-B14F-4D97-AF65-F5344CB8AC3E}">
        <p14:creationId xmlns:p14="http://schemas.microsoft.com/office/powerpoint/2010/main" val="99948231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51B60B-228F-4DF4-82A5-2C4B009111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type of requirements matter to Architecture?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335C12-6BB5-46E9-94B4-2E3C9D2C7C5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dirty="0"/>
              <a:t>Does the architect need every detail?</a:t>
            </a:r>
          </a:p>
          <a:p>
            <a:pPr lvl="0"/>
            <a:r>
              <a:rPr lang="en-US" dirty="0"/>
              <a:t>No, only things that affect the architecture</a:t>
            </a:r>
          </a:p>
          <a:p>
            <a:pPr lvl="0"/>
            <a:r>
              <a:rPr lang="en-US" dirty="0"/>
              <a:t>Examples: # of stories; # rooms; position of house relative to sun; local regulations/ ordnances; geographic location (hot/ code); type of heating; open spaces desires</a:t>
            </a:r>
          </a:p>
          <a:p>
            <a:pPr lvl="0"/>
            <a:r>
              <a:rPr lang="en-US" dirty="0"/>
              <a:t>Examples of don’t care: Paint color; trim types; kitchen appliances; …</a:t>
            </a:r>
          </a:p>
          <a:p>
            <a:pPr lvl="0"/>
            <a:endParaRPr lang="en-US" dirty="0"/>
          </a:p>
          <a:p>
            <a:pPr lvl="0"/>
            <a:r>
              <a:rPr lang="en-US" dirty="0"/>
              <a:t>Types of requirements:</a:t>
            </a:r>
          </a:p>
          <a:p>
            <a:pPr lvl="0"/>
            <a:r>
              <a:rPr lang="en-US" dirty="0"/>
              <a:t>User requirements</a:t>
            </a:r>
          </a:p>
          <a:p>
            <a:pPr lvl="0"/>
            <a:r>
              <a:rPr lang="en-US" dirty="0"/>
              <a:t>Workflow requirements</a:t>
            </a:r>
          </a:p>
          <a:p>
            <a:pPr lvl="0"/>
            <a:r>
              <a:rPr lang="en-US" dirty="0"/>
              <a:t>Environment and constraints</a:t>
            </a:r>
          </a:p>
          <a:p>
            <a:pPr lvl="0"/>
            <a:r>
              <a:rPr lang="en-US" dirty="0"/>
              <a:t>… but not every detail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074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B6AF9F-8058-4236-AD0C-9E215F82B8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ASRs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162B3B-1391-4F9A-8FD7-1E7B1C96A2A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 houses, architects need to understand the physics and science that are behind the decisions and impacts of their decisions (load, stability, safety, aesthetics, …)</a:t>
            </a:r>
          </a:p>
          <a:p>
            <a:r>
              <a:rPr lang="en-US" dirty="0"/>
              <a:t>In software you need the same thing.  Understand what is behind all the possibilities for arch. choices and decisions and understand the implications with each choice.</a:t>
            </a:r>
          </a:p>
          <a:p>
            <a:pPr lvl="0"/>
            <a:r>
              <a:rPr lang="en-US" dirty="0"/>
              <a:t>There are Architecturally important needs, and then ‘other’</a:t>
            </a:r>
          </a:p>
          <a:p>
            <a:pPr lvl="1"/>
            <a:r>
              <a:rPr lang="en-US" dirty="0"/>
              <a:t>ASR = Architecturally Significant Requirements</a:t>
            </a:r>
          </a:p>
          <a:p>
            <a:pPr lvl="1"/>
            <a:r>
              <a:rPr lang="en-US" dirty="0"/>
              <a:t>PS: Sometimes ‘other’ comes back as architecturally important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494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2D7215-602D-232D-1000-A6CC1957FC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basics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AD9BAE-19B1-15C2-50A9-5E66604FC46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4488" indent="-176213">
              <a:buFont typeface="Arial" panose="020B0604020202020204" pitchFamily="34" charset="0"/>
              <a:buChar char="•"/>
            </a:pPr>
            <a:r>
              <a:rPr lang="en-US" dirty="0"/>
              <a:t>Class is lecture, discussion, assignments</a:t>
            </a:r>
          </a:p>
          <a:p>
            <a:pPr marL="344488" indent="-176213">
              <a:buFont typeface="Arial" panose="020B0604020202020204" pitchFamily="34" charset="0"/>
              <a:buChar char="•"/>
            </a:pPr>
            <a:r>
              <a:rPr lang="en-US" dirty="0"/>
              <a:t>Quizzes, Exams</a:t>
            </a:r>
          </a:p>
          <a:p>
            <a:pPr marL="344488" indent="-176213">
              <a:buFont typeface="Arial" panose="020B0604020202020204" pitchFamily="34" charset="0"/>
              <a:buChar char="•"/>
            </a:pPr>
            <a:r>
              <a:rPr lang="en-US" dirty="0"/>
              <a:t>There is a required textbook</a:t>
            </a:r>
          </a:p>
          <a:p>
            <a:pPr marL="637096" lvl="1" indent="-176213">
              <a:buFont typeface="Arial" panose="020B0604020202020204" pitchFamily="34" charset="0"/>
              <a:buChar char="•"/>
            </a:pPr>
            <a:r>
              <a:rPr lang="en-US" dirty="0"/>
              <a:t>Reading assignments are supplementary to the lectures</a:t>
            </a:r>
          </a:p>
          <a:p>
            <a:pPr marL="637096" lvl="1" indent="-176213">
              <a:buFont typeface="Arial" panose="020B0604020202020204" pitchFamily="34" charset="0"/>
              <a:buChar char="•"/>
            </a:pPr>
            <a:r>
              <a:rPr lang="en-US" dirty="0"/>
              <a:t>Assignments, quizzes, exams will include content from the book</a:t>
            </a:r>
          </a:p>
          <a:p>
            <a:pPr marL="344488" indent="-176213">
              <a:buFont typeface="Arial" panose="020B0604020202020204" pitchFamily="34" charset="0"/>
              <a:buChar char="•"/>
            </a:pPr>
            <a:r>
              <a:rPr lang="en-US" dirty="0"/>
              <a:t>Assignments are a mix of individual and group based</a:t>
            </a:r>
          </a:p>
          <a:p>
            <a:pPr marL="344488" indent="-176213">
              <a:buFont typeface="Arial" panose="020B0604020202020204" pitchFamily="34" charset="0"/>
              <a:buChar char="•"/>
            </a:pPr>
            <a:r>
              <a:rPr lang="en-US" dirty="0"/>
              <a:t>We do have a policy on GPT/ AI usage.  Read it, don’t abuse it!</a:t>
            </a:r>
          </a:p>
          <a:p>
            <a:pPr marL="344488" indent="-176213">
              <a:buFont typeface="Arial" panose="020B0604020202020204" pitchFamily="34" charset="0"/>
              <a:buChar char="•"/>
            </a:pPr>
            <a:endParaRPr lang="en-US" dirty="0"/>
          </a:p>
          <a:p>
            <a:pPr marL="344488" indent="-176213">
              <a:buFont typeface="Arial" panose="020B0604020202020204" pitchFamily="34" charset="0"/>
              <a:buChar char="•"/>
            </a:pPr>
            <a:r>
              <a:rPr lang="en-US" dirty="0"/>
              <a:t>Architecture requires you to know a lot and think a lot ….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83595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8415E1-B0DE-4CED-ADB7-208BFD92B5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Understanding basics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E4BBD1-F46B-4816-A5B8-B48B8393928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We will build from the ground up – just like a house</a:t>
            </a:r>
          </a:p>
          <a:p>
            <a:r>
              <a:rPr lang="en-US" dirty="0"/>
              <a:t>In software, what makes an Application?  What are the main pieces?</a:t>
            </a:r>
          </a:p>
          <a:p>
            <a:pPr lvl="1"/>
            <a:r>
              <a:rPr lang="en-US" dirty="0"/>
              <a:t>Computer</a:t>
            </a:r>
          </a:p>
          <a:p>
            <a:pPr lvl="1"/>
            <a:r>
              <a:rPr lang="en-US" dirty="0"/>
              <a:t>Connectors (networks)</a:t>
            </a:r>
          </a:p>
          <a:p>
            <a:pPr lvl="1"/>
            <a:r>
              <a:rPr lang="en-US" dirty="0"/>
              <a:t>Components</a:t>
            </a:r>
          </a:p>
          <a:p>
            <a:pPr lvl="1"/>
            <a:r>
              <a:rPr lang="en-US" dirty="0"/>
              <a:t>And then your own software</a:t>
            </a:r>
          </a:p>
          <a:p>
            <a:r>
              <a:rPr lang="en-US" dirty="0"/>
              <a:t>To be able to architect software, you must first be literate in the basics</a:t>
            </a:r>
          </a:p>
          <a:p>
            <a:pPr lvl="1"/>
            <a:r>
              <a:rPr lang="en-US" dirty="0"/>
              <a:t>Before you can write a novel, you must learn English, grammar, etc.</a:t>
            </a:r>
          </a:p>
          <a:p>
            <a:pPr lvl="1"/>
            <a:r>
              <a:rPr lang="en-US" dirty="0"/>
              <a:t>We will give you a (brief) foundation in computer literacy before architecture</a:t>
            </a:r>
          </a:p>
          <a:p>
            <a:r>
              <a:rPr lang="en-US" dirty="0"/>
              <a:t>To be able to architect, you must be able to analyze and measure!</a:t>
            </a:r>
          </a:p>
        </p:txBody>
      </p:sp>
    </p:spTree>
    <p:extLst>
      <p:ext uri="{BB962C8B-B14F-4D97-AF65-F5344CB8AC3E}">
        <p14:creationId xmlns:p14="http://schemas.microsoft.com/office/powerpoint/2010/main" val="401298586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DC43A6-3E72-BA6B-924D-8B967D5641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Gall’s law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536AF7-1675-FC7F-C5C6-1C5BE1C0CDA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0" i="0" dirty="0">
                <a:effectLst/>
                <a:latin typeface="utopia-std"/>
              </a:rPr>
              <a:t>1975 observation known as Gall’s Law (named for pediatrician and systems design theorist John Gall)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b="0" i="0" dirty="0">
                <a:effectLst/>
                <a:latin typeface="utopia-std"/>
              </a:rPr>
              <a:t> “A complex system that works is invariably found to have evolved from a simple system that worked,”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b="0" i="0" dirty="0">
                <a:effectLst/>
                <a:latin typeface="utopia-std"/>
              </a:rPr>
              <a:t>“A complex system designed from scratch never works and cannot be patched up to make it work. You have to start over with a working simple system.”</a:t>
            </a:r>
          </a:p>
          <a:p>
            <a:pPr>
              <a:buFont typeface="Wingdings" panose="05000000000000000000" pitchFamily="2" charset="2"/>
              <a:buChar char="Ø"/>
            </a:pPr>
            <a:endParaRPr lang="en-US" dirty="0">
              <a:latin typeface="utopia-std"/>
            </a:endParaRPr>
          </a:p>
          <a:p>
            <a:pPr>
              <a:buFont typeface="Wingdings" panose="05000000000000000000" pitchFamily="2" charset="2"/>
              <a:buChar char="Ø"/>
            </a:pPr>
            <a:endParaRPr lang="en-US" dirty="0">
              <a:latin typeface="utopia-std"/>
            </a:endParaRPr>
          </a:p>
          <a:p>
            <a:pPr marL="0" indent="0">
              <a:buNone/>
            </a:pPr>
            <a:r>
              <a:rPr lang="en-US" dirty="0">
                <a:latin typeface="utopia-std"/>
              </a:rPr>
              <a:t>No ‘big-bang theory’.  Architecture (like everything else in software) is </a:t>
            </a:r>
            <a:r>
              <a:rPr lang="en-US">
                <a:latin typeface="utopia-std"/>
              </a:rPr>
              <a:t>inherently iterative …</a:t>
            </a:r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89BE5BD-01AE-26A2-E2EB-F83FFB73DBC8}"/>
              </a:ext>
            </a:extLst>
          </p:cNvPr>
          <p:cNvSpPr txBox="1"/>
          <p:nvPr/>
        </p:nvSpPr>
        <p:spPr>
          <a:xfrm>
            <a:off x="797133" y="5621480"/>
            <a:ext cx="103362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hlinkClick r:id="rId2"/>
              </a:rPr>
              <a:t>John Gall (author) - Wikipedia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570956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5B5CE4-7814-948E-1945-DF7D7E8397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Discussion Assignment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1B323F-FF5E-A546-DD6F-0F8828C10B3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Software Architecture In Practice (4</a:t>
            </a:r>
            <a:r>
              <a:rPr lang="en-US" baseline="30000" dirty="0"/>
              <a:t>th</a:t>
            </a:r>
            <a:r>
              <a:rPr lang="en-US" dirty="0"/>
              <a:t> ed.)</a:t>
            </a:r>
          </a:p>
          <a:p>
            <a:r>
              <a:rPr lang="en-US" dirty="0"/>
              <a:t>- How does an architecture serve as a basic for analysis?  For decision making … etc.</a:t>
            </a:r>
          </a:p>
        </p:txBody>
      </p:sp>
    </p:spTree>
    <p:extLst>
      <p:ext uri="{BB962C8B-B14F-4D97-AF65-F5344CB8AC3E}">
        <p14:creationId xmlns:p14="http://schemas.microsoft.com/office/powerpoint/2010/main" val="3865790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458FF7-FF11-42EC-BBDD-013A033335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Approach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86748E-5A2A-4409-BC22-B2B9DD64F4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845733"/>
            <a:ext cx="10058400" cy="4348589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This is DIFFERENT!</a:t>
            </a:r>
          </a:p>
          <a:p>
            <a:pPr lvl="0"/>
            <a:r>
              <a:rPr lang="en-US" dirty="0"/>
              <a:t>We will not treat requirements as separate from the technology/ implementation</a:t>
            </a:r>
          </a:p>
          <a:p>
            <a:pPr lvl="0"/>
            <a:r>
              <a:rPr lang="en-US" dirty="0"/>
              <a:t>We will weave the concepts and importance of requirements into the Architectural process</a:t>
            </a:r>
          </a:p>
          <a:p>
            <a:pPr lvl="0"/>
            <a:r>
              <a:rPr lang="en-US" dirty="0"/>
              <a:t>We will, actually, start with Architecture and Architecture concepts – then relate requirements back to what we learn in Architecture.</a:t>
            </a:r>
          </a:p>
          <a:p>
            <a:pPr lvl="0"/>
            <a:r>
              <a:rPr lang="en-US" dirty="0"/>
              <a:t>The goal is to have a more ‘real world’ approach to Architecture and how requirements relate to Architecture</a:t>
            </a:r>
          </a:p>
          <a:p>
            <a:pPr lvl="0"/>
            <a:r>
              <a:rPr lang="en-US" dirty="0"/>
              <a:t>The goal is to ensure you understand the foundational elements of what makes software work, so you can then actually create software that DOES work (well).</a:t>
            </a:r>
          </a:p>
          <a:p>
            <a:pPr lvl="0"/>
            <a:r>
              <a:rPr lang="en-US" dirty="0"/>
              <a:t>The desired approach is to have hands on activities that give you a more visceral feel for how architecture shapes what Software Engineering is about</a:t>
            </a:r>
          </a:p>
          <a:p>
            <a:pPr lvl="0"/>
            <a:r>
              <a:rPr lang="en-US" dirty="0"/>
              <a:t>Yes, you will have to ‘write’ … but you will also have to ‘create’, and learn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43939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9BBC90-FF7F-44C9-A6A5-241EE6D7D7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 you think you know software?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4AC2E9-3186-4B53-A7B6-BBB6072148C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But do you understand what you are doing?</a:t>
            </a:r>
          </a:p>
          <a:p>
            <a:r>
              <a:rPr lang="en-US" dirty="0"/>
              <a:t>Do you understand WHY your code works?</a:t>
            </a:r>
          </a:p>
          <a:p>
            <a:r>
              <a:rPr lang="en-US" dirty="0"/>
              <a:t>Do you understand HOW it works?</a:t>
            </a:r>
          </a:p>
          <a:p>
            <a:r>
              <a:rPr lang="en-US" dirty="0"/>
              <a:t>Do you understand all the pieces that come together to make it work?</a:t>
            </a:r>
          </a:p>
          <a:p>
            <a:r>
              <a:rPr lang="en-US" dirty="0"/>
              <a:t>Do you understand how changes in one area affect other areas?</a:t>
            </a:r>
          </a:p>
          <a:p>
            <a:r>
              <a:rPr lang="en-US" dirty="0"/>
              <a:t>Do you understand how the architecture and the software affect the people who use it?</a:t>
            </a:r>
          </a:p>
          <a:p>
            <a:r>
              <a:rPr lang="en-US" dirty="0"/>
              <a:t>It’s all architecture</a:t>
            </a:r>
          </a:p>
          <a:p>
            <a:r>
              <a:rPr lang="en-US" dirty="0"/>
              <a:t>Until you understand the architecture, you can’t really build powerful applications with your code.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85533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1EB207-374B-C6CA-4782-CECE07394F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And what is an architect, anyway?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829D3C-5EAB-C028-021F-F931309026A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Architect:</a:t>
            </a:r>
          </a:p>
          <a:p>
            <a:r>
              <a:rPr lang="en-US" b="1" i="0" dirty="0">
                <a:solidFill>
                  <a:srgbClr val="111111"/>
                </a:solidFill>
                <a:effectLst/>
                <a:latin typeface="Roboto" panose="02000000000000000000" pitchFamily="2" charset="0"/>
              </a:rPr>
              <a:t>[A] person who plans, designs and oversees the construction of [applications/ systems]</a:t>
            </a:r>
          </a:p>
          <a:p>
            <a:r>
              <a:rPr lang="en-US" dirty="0"/>
              <a:t>What skills does the [software] architect need?</a:t>
            </a:r>
          </a:p>
          <a:p>
            <a:pPr marL="341313" indent="-230188">
              <a:buFont typeface="Arial" panose="020B0604020202020204" pitchFamily="34" charset="0"/>
              <a:buChar char="•"/>
            </a:pPr>
            <a:r>
              <a:rPr lang="en-US" sz="1800" dirty="0">
                <a:effectLst/>
                <a:latin typeface="Calibri" panose="020F0502020204030204" pitchFamily="34" charset="0"/>
              </a:rPr>
              <a:t>Computers &amp; OS, Networks, Software</a:t>
            </a:r>
          </a:p>
          <a:p>
            <a:pPr marL="341313" indent="-230188">
              <a:buFont typeface="Arial" panose="020B0604020202020204" pitchFamily="34" charset="0"/>
              <a:buChar char="•"/>
            </a:pPr>
            <a:r>
              <a:rPr lang="en-US" sz="1800" dirty="0">
                <a:effectLst/>
                <a:latin typeface="Calibri" panose="020F0502020204030204" pitchFamily="34" charset="0"/>
              </a:rPr>
              <a:t>People, Processes, Business, Law …</a:t>
            </a:r>
          </a:p>
          <a:p>
            <a:pPr marL="341313" indent="-230188">
              <a:buFont typeface="Arial" panose="020B0604020202020204" pitchFamily="34" charset="0"/>
              <a:buChar char="•"/>
            </a:pPr>
            <a:r>
              <a:rPr lang="en-US" sz="1800" dirty="0">
                <a:effectLst/>
                <a:latin typeface="Calibri" panose="020F0502020204030204" pitchFamily="34" charset="0"/>
              </a:rPr>
              <a:t>Communications, Requirements, Analysis, …</a:t>
            </a:r>
          </a:p>
          <a:p>
            <a:pPr marL="111125" indent="0">
              <a:buNone/>
            </a:pPr>
            <a:r>
              <a:rPr lang="en-US" sz="1800" dirty="0">
                <a:latin typeface="Calibri" panose="020F0502020204030204" pitchFamily="34" charset="0"/>
              </a:rPr>
              <a:t>Yeah, that’s a lot!   Architecture requires you to know a lot about a lot.  It is a high </a:t>
            </a:r>
            <a:r>
              <a:rPr lang="en-US" sz="1800">
                <a:latin typeface="Calibri" panose="020F0502020204030204" pitchFamily="34" charset="0"/>
              </a:rPr>
              <a:t>skill role</a:t>
            </a:r>
            <a:endParaRPr lang="en-US" sz="1800" dirty="0">
              <a:latin typeface="Calibri" panose="020F0502020204030204" pitchFamily="34" charset="0"/>
            </a:endParaRPr>
          </a:p>
          <a:p>
            <a:pPr marL="111125" indent="0">
              <a:buNone/>
            </a:pPr>
            <a:r>
              <a:rPr lang="en-US" sz="1800" dirty="0">
                <a:latin typeface="Calibri" panose="020F0502020204030204" pitchFamily="34" charset="0"/>
              </a:rPr>
              <a:t>And we will cover many of these topics [not all in depth … you have a lifetime for that!]</a:t>
            </a:r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93950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575116-3748-C880-B46E-7B49FDE0CF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Some of the topics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CC92B3-195E-49FD-DA14-F2DE64BD310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Computer basics</a:t>
            </a:r>
          </a:p>
          <a:p>
            <a:r>
              <a:rPr lang="en-US" dirty="0"/>
              <a:t>OS basics</a:t>
            </a:r>
          </a:p>
          <a:p>
            <a:r>
              <a:rPr lang="en-US" dirty="0"/>
              <a:t>Networking basics</a:t>
            </a:r>
          </a:p>
          <a:p>
            <a:r>
              <a:rPr lang="en-US" dirty="0"/>
              <a:t>Data and ML basic</a:t>
            </a:r>
          </a:p>
          <a:p>
            <a:r>
              <a:rPr lang="en-US" dirty="0"/>
              <a:t>APIs and Services</a:t>
            </a:r>
          </a:p>
          <a:p>
            <a:r>
              <a:rPr lang="en-US" dirty="0"/>
              <a:t>…</a:t>
            </a:r>
          </a:p>
          <a:p>
            <a:r>
              <a:rPr lang="en-US" dirty="0"/>
              <a:t>Lot of things; lots of ‘basics’ but enough to give a background in what you need to be effective in architecture</a:t>
            </a:r>
          </a:p>
          <a:p>
            <a:r>
              <a:rPr lang="en-US" dirty="0"/>
              <a:t>- But you will *always* </a:t>
            </a:r>
            <a:r>
              <a:rPr lang="en-US"/>
              <a:t>be learning more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64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18B2AA11-C586-9171-63F4-08C383AF7B90}"/>
              </a:ext>
            </a:extLst>
          </p:cNvPr>
          <p:cNvSpPr txBox="1"/>
          <p:nvPr/>
        </p:nvSpPr>
        <p:spPr>
          <a:xfrm>
            <a:off x="1584664" y="1904260"/>
            <a:ext cx="8575829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/>
              <a:t>The software architecture of a system is the set of structures needed to reason about the system.  These structures comprise software elements, relations among them and the properties of both.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A6D6723-E293-FA1B-F279-7A4BEA86A2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What is Software Architecture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AA768F9-9F25-08A0-0294-675CF8DAB41F}"/>
              </a:ext>
            </a:extLst>
          </p:cNvPr>
          <p:cNvSpPr/>
          <p:nvPr/>
        </p:nvSpPr>
        <p:spPr>
          <a:xfrm>
            <a:off x="5256101" y="1946518"/>
            <a:ext cx="920041" cy="286232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18000" b="1" cap="none" spc="0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4032375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E0267D-E802-1E6D-72D2-EEDCB0F64E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Observations: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918F01-8D32-F272-18B2-2A04955671C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en-US" sz="2800" dirty="0"/>
              <a:t>Every software system is constructed to satisfy an organization’s business goals</a:t>
            </a:r>
            <a:br>
              <a:rPr lang="en-US" sz="2800" dirty="0"/>
            </a:br>
            <a:endParaRPr lang="en-US" sz="2800" dirty="0"/>
          </a:p>
          <a:p>
            <a:pPr lvl="1"/>
            <a:r>
              <a:rPr lang="en-US" sz="2800" dirty="0"/>
              <a:t>Architecture is a bridge between business goals and the implementation of a system</a:t>
            </a:r>
          </a:p>
          <a:p>
            <a:pPr lvl="1"/>
            <a:endParaRPr lang="en-US" sz="2800" dirty="0"/>
          </a:p>
          <a:p>
            <a:pPr lvl="1"/>
            <a:r>
              <a:rPr lang="en-US" sz="2800" dirty="0"/>
              <a:t>Every software system has a software architecture</a:t>
            </a:r>
          </a:p>
          <a:p>
            <a:pPr lvl="1"/>
            <a:endParaRPr lang="en-US" sz="2800" dirty="0"/>
          </a:p>
          <a:p>
            <a:pPr lvl="1"/>
            <a:r>
              <a:rPr lang="en-US" sz="2800" dirty="0"/>
              <a:t>Every software system affects users and the environment around it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045112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E9AF7E-57E1-0F0F-2A5B-565315BC45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Architecture is an Abstraction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5F6737-5D49-4E21-180F-8762493AAE3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en-US" sz="2800" dirty="0"/>
              <a:t>An architecture selects certain details and suppresses others</a:t>
            </a:r>
          </a:p>
          <a:p>
            <a:pPr lvl="1"/>
            <a:r>
              <a:rPr lang="en-US" sz="2800" dirty="0"/>
              <a:t>Architecture is concerned with the public facing portion of the system</a:t>
            </a:r>
          </a:p>
          <a:p>
            <a:pPr lvl="2"/>
            <a:r>
              <a:rPr lang="en-US" sz="2000" dirty="0"/>
              <a:t>APIs</a:t>
            </a:r>
          </a:p>
          <a:p>
            <a:pPr lvl="2"/>
            <a:r>
              <a:rPr lang="en-US" sz="2000" dirty="0"/>
              <a:t>Public Classes</a:t>
            </a:r>
          </a:p>
          <a:p>
            <a:pPr lvl="1"/>
            <a:r>
              <a:rPr lang="en-US" sz="2800" dirty="0"/>
              <a:t>Abstraction is essential to taming the complexity of an architecture</a:t>
            </a:r>
          </a:p>
          <a:p>
            <a:pPr lvl="1"/>
            <a:r>
              <a:rPr lang="en-US" sz="2800" dirty="0"/>
              <a:t>Metaphors can provide good tools for abstracting away complexity</a:t>
            </a:r>
          </a:p>
          <a:p>
            <a:pPr lvl="2"/>
            <a:r>
              <a:rPr lang="en-US" sz="2400" dirty="0"/>
              <a:t>Desktop Metaphor – Alto, Viewpoint, MacOS, Windows, Gnome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6017909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t">
  <a:themeElements>
    <a:clrScheme name="Retrospect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141</TotalTime>
  <Words>1809</Words>
  <Application>Microsoft Office PowerPoint</Application>
  <PresentationFormat>Widescreen</PresentationFormat>
  <Paragraphs>198</Paragraphs>
  <Slides>22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30" baseType="lpstr">
      <vt:lpstr>Arial</vt:lpstr>
      <vt:lpstr>Calibri</vt:lpstr>
      <vt:lpstr>Calibri Light</vt:lpstr>
      <vt:lpstr>Roboto</vt:lpstr>
      <vt:lpstr>utopia-std</vt:lpstr>
      <vt:lpstr>Wingdings</vt:lpstr>
      <vt:lpstr>Wingdings 3</vt:lpstr>
      <vt:lpstr>Retrospect</vt:lpstr>
      <vt:lpstr>Systems Architecture</vt:lpstr>
      <vt:lpstr>The basics</vt:lpstr>
      <vt:lpstr>Approach</vt:lpstr>
      <vt:lpstr>So you think you know software?</vt:lpstr>
      <vt:lpstr>And what is an architect, anyway?</vt:lpstr>
      <vt:lpstr>Some of the topics</vt:lpstr>
      <vt:lpstr>What is Software Architecture</vt:lpstr>
      <vt:lpstr>Observations:</vt:lpstr>
      <vt:lpstr>Architecture is an Abstraction</vt:lpstr>
      <vt:lpstr>Example</vt:lpstr>
      <vt:lpstr>The Benefit of Good Architecture</vt:lpstr>
      <vt:lpstr>What Makes a “Good” Architecture?</vt:lpstr>
      <vt:lpstr>What Makes a “Good” Architecture?</vt:lpstr>
      <vt:lpstr>Architecture is a set of Software Structures</vt:lpstr>
      <vt:lpstr>Architecture of a house</vt:lpstr>
      <vt:lpstr>Architecture is about Behavior</vt:lpstr>
      <vt:lpstr>Concept Car – understanding behavior</vt:lpstr>
      <vt:lpstr>What type of requirements matter to Architecture?</vt:lpstr>
      <vt:lpstr>ASRs</vt:lpstr>
      <vt:lpstr>Understanding basics</vt:lpstr>
      <vt:lpstr>Gall’s law</vt:lpstr>
      <vt:lpstr>Discussion Assignment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Kal Rabb</dc:creator>
  <cp:lastModifiedBy>Kal Rabb</cp:lastModifiedBy>
  <cp:revision>3</cp:revision>
  <dcterms:created xsi:type="dcterms:W3CDTF">2020-05-19T12:08:22Z</dcterms:created>
  <dcterms:modified xsi:type="dcterms:W3CDTF">2024-08-22T16:37:08Z</dcterms:modified>
</cp:coreProperties>
</file>